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9" r:id="rId3"/>
    <p:sldId id="258" r:id="rId4"/>
    <p:sldId id="260" r:id="rId5"/>
    <p:sldId id="262" r:id="rId6"/>
    <p:sldId id="261" r:id="rId7"/>
    <p:sldId id="257" r:id="rId8"/>
  </p:sldIdLst>
  <p:sldSz cx="6858000" cy="9144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81" autoAdjust="0"/>
    <p:restoredTop sz="94660"/>
  </p:normalViewPr>
  <p:slideViewPr>
    <p:cSldViewPr>
      <p:cViewPr>
        <p:scale>
          <a:sx n="100" d="100"/>
          <a:sy n="100" d="100"/>
        </p:scale>
        <p:origin x="-1332" y="21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7186D3A9-EE9C-46B6-B24A-CEFA15A66448}" type="datetimeFigureOut">
              <a:rPr lang="en-US" smtClean="0"/>
              <a:t>9/3/2018</a:t>
            </a:fld>
            <a:endParaRPr lang="en-US"/>
          </a:p>
        </p:txBody>
      </p:sp>
      <p:sp>
        <p:nvSpPr>
          <p:cNvPr id="4" name="Slide Image Placeholder 3"/>
          <p:cNvSpPr>
            <a:spLocks noGrp="1" noRot="1" noChangeAspect="1"/>
          </p:cNvSpPr>
          <p:nvPr>
            <p:ph type="sldImg" idx="2"/>
          </p:nvPr>
        </p:nvSpPr>
        <p:spPr>
          <a:xfrm>
            <a:off x="2306638" y="720725"/>
            <a:ext cx="27019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3F99269-C620-46D0-9F43-B11076D4B46C}" type="slidenum">
              <a:rPr lang="en-US" smtClean="0"/>
              <a:t>‹#›</a:t>
            </a:fld>
            <a:endParaRPr lang="en-US"/>
          </a:p>
        </p:txBody>
      </p:sp>
    </p:spTree>
    <p:extLst>
      <p:ext uri="{BB962C8B-B14F-4D97-AF65-F5344CB8AC3E}">
        <p14:creationId xmlns:p14="http://schemas.microsoft.com/office/powerpoint/2010/main" val="318766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F99269-C620-46D0-9F43-B11076D4B46C}" type="slidenum">
              <a:rPr lang="en-US" smtClean="0"/>
              <a:t>2</a:t>
            </a:fld>
            <a:endParaRPr lang="en-US"/>
          </a:p>
        </p:txBody>
      </p:sp>
    </p:spTree>
    <p:extLst>
      <p:ext uri="{BB962C8B-B14F-4D97-AF65-F5344CB8AC3E}">
        <p14:creationId xmlns:p14="http://schemas.microsoft.com/office/powerpoint/2010/main" val="4010586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E50EBEF8-BCF1-4962-B344-8F16FBCD9C26}" type="datetime1">
              <a:rPr lang="en-US" smtClean="0"/>
              <a:t>9/3/2018</a:t>
            </a:fld>
            <a:endParaRPr lang="en-US"/>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342900" y="2133601"/>
            <a:ext cx="6172200" cy="603461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1B343A56-5048-4D2F-ADEA-DFBB17DCC6B0}" type="datetime1">
              <a:rPr lang="en-US" smtClean="0"/>
              <a:t>9/3/2018</a:t>
            </a:fld>
            <a:endParaRPr lang="en-US"/>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E8D4F9C-7EBF-499A-8843-4BB8FC08ACE6}" type="datetime1">
              <a:rPr lang="en-US" smtClean="0"/>
              <a:t>9/3/2018</a:t>
            </a:fld>
            <a:endParaRPr lang="en-US"/>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42900" y="8475134"/>
            <a:ext cx="1600200" cy="486833"/>
          </a:xfrm>
          <a:prstGeom prst="rect">
            <a:avLst/>
          </a:prstGeom>
        </p:spPr>
        <p:txBody>
          <a:bodyPr/>
          <a:lstStyle/>
          <a:p>
            <a:fld id="{457A77A6-1FA4-4641-ADC8-7C4199381146}" type="datetime1">
              <a:rPr lang="en-US" smtClean="0"/>
              <a:t>9/3/2018</a:t>
            </a:fld>
            <a:endParaRPr lang="en-US"/>
          </a:p>
        </p:txBody>
      </p:sp>
      <p:sp>
        <p:nvSpPr>
          <p:cNvPr id="6" name="Footer Placeholder 5"/>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7" name="Slide Number Placeholder 6"/>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342900" y="8475134"/>
            <a:ext cx="1600200" cy="486833"/>
          </a:xfrm>
          <a:prstGeom prst="rect">
            <a:avLst/>
          </a:prstGeom>
        </p:spPr>
        <p:txBody>
          <a:bodyPr/>
          <a:lstStyle/>
          <a:p>
            <a:fld id="{A512E88A-9FB8-4F93-B8FA-875136D95A37}" type="datetime1">
              <a:rPr lang="en-US" smtClean="0"/>
              <a:t>9/3/2018</a:t>
            </a:fld>
            <a:endParaRPr lang="en-US"/>
          </a:p>
        </p:txBody>
      </p:sp>
      <p:sp>
        <p:nvSpPr>
          <p:cNvPr id="8" name="Footer Placeholder 7"/>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9" name="Slide Number Placeholder 8"/>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342900" y="8475134"/>
            <a:ext cx="1600200" cy="486833"/>
          </a:xfrm>
          <a:prstGeom prst="rect">
            <a:avLst/>
          </a:prstGeom>
        </p:spPr>
        <p:txBody>
          <a:bodyPr/>
          <a:lstStyle/>
          <a:p>
            <a:fld id="{FD9E974C-8B04-4B28-A143-EB9BCA9FBB42}" type="datetime1">
              <a:rPr lang="en-US" smtClean="0"/>
              <a:t>9/3/2018</a:t>
            </a:fld>
            <a:endParaRPr lang="en-US"/>
          </a:p>
        </p:txBody>
      </p:sp>
      <p:sp>
        <p:nvSpPr>
          <p:cNvPr id="4" name="Footer Placeholder 3"/>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5" name="Slide Number Placeholder 4"/>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AD33FEDD-84F4-4A99-B15F-5989F5E5231E}" type="datetime1">
              <a:rPr lang="en-US" smtClean="0"/>
              <a:t>9/3/2018</a:t>
            </a:fld>
            <a:endParaRPr lang="en-US"/>
          </a:p>
        </p:txBody>
      </p:sp>
      <p:sp>
        <p:nvSpPr>
          <p:cNvPr id="3" name="Footer Placeholder 2"/>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2900" y="8475134"/>
            <a:ext cx="1600200" cy="486833"/>
          </a:xfrm>
          <a:prstGeom prst="rect">
            <a:avLst/>
          </a:prstGeom>
        </p:spPr>
        <p:txBody>
          <a:bodyPr/>
          <a:lstStyle/>
          <a:p>
            <a:fld id="{6BB0F274-E68A-406C-AB08-7B0BCCDD763E}" type="datetime1">
              <a:rPr lang="en-US" smtClean="0"/>
              <a:t>9/3/2018</a:t>
            </a:fld>
            <a:endParaRPr lang="en-US"/>
          </a:p>
        </p:txBody>
      </p:sp>
      <p:sp>
        <p:nvSpPr>
          <p:cNvPr id="6" name="Footer Placeholder 5"/>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7" name="Slide Number Placeholder 6"/>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2900" y="8475134"/>
            <a:ext cx="1600200" cy="486833"/>
          </a:xfrm>
          <a:prstGeom prst="rect">
            <a:avLst/>
          </a:prstGeom>
        </p:spPr>
        <p:txBody>
          <a:bodyPr/>
          <a:lstStyle/>
          <a:p>
            <a:fld id="{5E1EB971-7ED5-4422-9C52-5687AE332BC7}" type="datetime1">
              <a:rPr lang="en-US" smtClean="0"/>
              <a:t>9/3/2018</a:t>
            </a:fld>
            <a:endParaRPr lang="en-US"/>
          </a:p>
        </p:txBody>
      </p:sp>
      <p:sp>
        <p:nvSpPr>
          <p:cNvPr id="6" name="Footer Placeholder 5"/>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7" name="Slide Number Placeholder 6"/>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133601"/>
            <a:ext cx="6172200" cy="6034617"/>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DDDAD2B1-740A-430A-89A7-0472B4666199}" type="datetime1">
              <a:rPr lang="en-US" smtClean="0"/>
              <a:t>9/3/2018</a:t>
            </a:fld>
            <a:endParaRPr lang="en-US"/>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8886A2F4-E2A9-4997-B442-00ADC5BF2F8C}" type="datetime1">
              <a:rPr lang="en-US" smtClean="0"/>
              <a:t>9/3/2018</a:t>
            </a:fld>
            <a:endParaRPr lang="en-US"/>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r>
              <a:rPr lang="en-US" smtClean="0"/>
              <a:t>The Windsor Garden Club</a:t>
            </a:r>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userDrawn="1"/>
        </p:nvSpPr>
        <p:spPr>
          <a:xfrm>
            <a:off x="228600" y="8714601"/>
            <a:ext cx="1600200" cy="261610"/>
          </a:xfrm>
          <a:prstGeom prst="rect">
            <a:avLst/>
          </a:prstGeom>
          <a:noFill/>
        </p:spPr>
        <p:txBody>
          <a:bodyPr wrap="square" rtlCol="0">
            <a:spAutoFit/>
          </a:bodyPr>
          <a:lstStyle/>
          <a:p>
            <a:r>
              <a:rPr lang="en-US" sz="1100" b="1" dirty="0" smtClean="0">
                <a:latin typeface="Tahoma" panose="020B0604030504040204" pitchFamily="34" charset="0"/>
                <a:ea typeface="Tahoma" panose="020B0604030504040204" pitchFamily="34" charset="0"/>
                <a:cs typeface="Tahoma" panose="020B0604030504040204" pitchFamily="34" charset="0"/>
              </a:rPr>
              <a:t>September 2018</a:t>
            </a:r>
            <a:endParaRPr lang="en-US" sz="11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userDrawn="1"/>
        </p:nvSpPr>
        <p:spPr>
          <a:xfrm>
            <a:off x="2514600" y="8421469"/>
            <a:ext cx="2209800" cy="600164"/>
          </a:xfrm>
          <a:prstGeom prst="rect">
            <a:avLst/>
          </a:prstGeom>
          <a:noFill/>
        </p:spPr>
        <p:txBody>
          <a:bodyPr wrap="square" rtlCol="0">
            <a:spAutoFit/>
          </a:bodyPr>
          <a:lstStyle/>
          <a:p>
            <a:pPr algn="ctr"/>
            <a:r>
              <a:rPr lang="en-US" sz="1100" b="0" dirty="0" smtClean="0">
                <a:latin typeface="Tahoma" panose="020B0604030504040204" pitchFamily="34" charset="0"/>
                <a:ea typeface="Tahoma" panose="020B0604030504040204" pitchFamily="34" charset="0"/>
                <a:cs typeface="Tahoma" panose="020B0604030504040204" pitchFamily="34" charset="0"/>
              </a:rPr>
              <a:t>The Windsor Garden Club</a:t>
            </a:r>
            <a:br>
              <a:rPr lang="en-US" sz="1100" b="0" dirty="0" smtClean="0">
                <a:latin typeface="Tahoma" panose="020B0604030504040204" pitchFamily="34" charset="0"/>
                <a:ea typeface="Tahoma" panose="020B0604030504040204" pitchFamily="34" charset="0"/>
                <a:cs typeface="Tahoma" panose="020B0604030504040204" pitchFamily="34" charset="0"/>
              </a:rPr>
            </a:br>
            <a:r>
              <a:rPr lang="en-US" sz="1100" b="0" dirty="0" smtClean="0">
                <a:latin typeface="Tahoma" panose="020B0604030504040204" pitchFamily="34" charset="0"/>
                <a:ea typeface="Tahoma" panose="020B0604030504040204" pitchFamily="34" charset="0"/>
                <a:cs typeface="Tahoma" panose="020B0604030504040204" pitchFamily="34" charset="0"/>
              </a:rPr>
              <a:t>P.O. Box 233</a:t>
            </a:r>
            <a:br>
              <a:rPr lang="en-US" sz="1100" b="0" dirty="0" smtClean="0">
                <a:latin typeface="Tahoma" panose="020B0604030504040204" pitchFamily="34" charset="0"/>
                <a:ea typeface="Tahoma" panose="020B0604030504040204" pitchFamily="34" charset="0"/>
                <a:cs typeface="Tahoma" panose="020B0604030504040204" pitchFamily="34" charset="0"/>
              </a:rPr>
            </a:br>
            <a:r>
              <a:rPr lang="en-US" sz="1100" b="0" dirty="0" smtClean="0">
                <a:latin typeface="Tahoma" panose="020B0604030504040204" pitchFamily="34" charset="0"/>
                <a:ea typeface="Tahoma" panose="020B0604030504040204" pitchFamily="34" charset="0"/>
                <a:cs typeface="Tahoma" panose="020B0604030504040204" pitchFamily="34" charset="0"/>
              </a:rPr>
              <a:t>Windsor, Connecticut 06095</a:t>
            </a:r>
            <a:endParaRPr lang="en-US" sz="1100" b="0"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userDrawn="1"/>
        </p:nvSpPr>
        <p:spPr>
          <a:xfrm>
            <a:off x="5562600" y="8729990"/>
            <a:ext cx="990600" cy="261610"/>
          </a:xfrm>
          <a:prstGeom prst="rect">
            <a:avLst/>
          </a:prstGeom>
          <a:noFill/>
        </p:spPr>
        <p:txBody>
          <a:bodyPr wrap="square" rtlCol="0">
            <a:spAutoFit/>
          </a:bodyPr>
          <a:lstStyle/>
          <a:p>
            <a:pPr algn="r"/>
            <a:r>
              <a:rPr lang="en-US" sz="1100" b="0" dirty="0" smtClean="0">
                <a:latin typeface="Tahoma" panose="020B0604030504040204" pitchFamily="34" charset="0"/>
                <a:ea typeface="Tahoma" panose="020B0604030504040204" pitchFamily="34" charset="0"/>
                <a:cs typeface="Tahoma" panose="020B0604030504040204" pitchFamily="34" charset="0"/>
              </a:rPr>
              <a:t>Page </a:t>
            </a:r>
            <a:fld id="{13C1CCCC-0EB0-48DB-A86C-FFC049F2C897}" type="slidenum">
              <a:rPr lang="en-US" sz="1100" b="0" smtClean="0">
                <a:latin typeface="Tahoma" panose="020B0604030504040204" pitchFamily="34" charset="0"/>
                <a:ea typeface="Tahoma" panose="020B0604030504040204" pitchFamily="34" charset="0"/>
                <a:cs typeface="Tahoma" panose="020B0604030504040204" pitchFamily="34" charset="0"/>
              </a:rPr>
              <a:pPr algn="r"/>
              <a:t>‹#›</a:t>
            </a:fld>
            <a:endParaRPr lang="en-US" sz="1100" b="0" dirty="0">
              <a:latin typeface="Tahoma" panose="020B0604030504040204" pitchFamily="34" charset="0"/>
              <a:ea typeface="Tahoma" panose="020B0604030504040204" pitchFamily="34" charset="0"/>
              <a:cs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752600"/>
            <a:ext cx="2057400" cy="1752600"/>
          </a:xfrm>
          <a:prstGeom prst="rect">
            <a:avLst/>
          </a:prstGeom>
          <a:noFill/>
          <a:ln>
            <a:noFill/>
          </a:ln>
        </p:spPr>
      </p:pic>
      <p:sp>
        <p:nvSpPr>
          <p:cNvPr id="8" name="TextBox 7"/>
          <p:cNvSpPr txBox="1"/>
          <p:nvPr/>
        </p:nvSpPr>
        <p:spPr>
          <a:xfrm>
            <a:off x="0" y="924580"/>
            <a:ext cx="6858000" cy="523220"/>
          </a:xfrm>
          <a:prstGeom prst="rect">
            <a:avLst/>
          </a:prstGeom>
          <a:noFill/>
        </p:spPr>
        <p:txBody>
          <a:bodyPr wrap="square" rtlCol="0">
            <a:spAutoFit/>
          </a:bodyPr>
          <a:lstStyle/>
          <a:p>
            <a:pPr algn="ctr"/>
            <a:r>
              <a:rPr lang="en-US" sz="1400" dirty="0" smtClean="0">
                <a:latin typeface="Tahoma" panose="020B0604030504040204" pitchFamily="34" charset="0"/>
                <a:ea typeface="Tahoma" panose="020B0604030504040204" pitchFamily="34" charset="0"/>
                <a:cs typeface="Tahoma" panose="020B0604030504040204" pitchFamily="34" charset="0"/>
              </a:rPr>
              <a:t>THE PERIODIC NEWSLETTER OF THE WINDSOR (CT) GARDEN CLUB</a:t>
            </a:r>
            <a:br>
              <a:rPr lang="en-US" sz="1400" dirty="0" smtClean="0">
                <a:latin typeface="Tahoma" panose="020B0604030504040204" pitchFamily="34" charset="0"/>
                <a:ea typeface="Tahoma" panose="020B0604030504040204" pitchFamily="34" charset="0"/>
                <a:cs typeface="Tahoma" panose="020B0604030504040204" pitchFamily="34" charset="0"/>
              </a:rPr>
            </a:br>
            <a:r>
              <a:rPr lang="en-US" sz="1400" dirty="0" smtClean="0">
                <a:latin typeface="Tahoma" panose="020B0604030504040204" pitchFamily="34" charset="0"/>
                <a:ea typeface="Tahoma" panose="020B0604030504040204" pitchFamily="34" charset="0"/>
                <a:cs typeface="Tahoma" panose="020B0604030504040204" pitchFamily="34" charset="0"/>
              </a:rPr>
              <a:t>CELEBRATING </a:t>
            </a:r>
            <a:r>
              <a:rPr lang="en-US" sz="1400" b="1"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81</a:t>
            </a:r>
            <a:r>
              <a:rPr lang="en-US" sz="1400" dirty="0" smtClean="0">
                <a:latin typeface="Tahoma" panose="020B0604030504040204" pitchFamily="34" charset="0"/>
                <a:ea typeface="Tahoma" panose="020B0604030504040204" pitchFamily="34" charset="0"/>
                <a:cs typeface="Tahoma" panose="020B0604030504040204" pitchFamily="34" charset="0"/>
              </a:rPr>
              <a:t> YEARS OF CONTINUOUS EXISTENCE</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2971800" y="1905000"/>
            <a:ext cx="3581400" cy="1169551"/>
          </a:xfrm>
          <a:prstGeom prst="rect">
            <a:avLst/>
          </a:prstGeom>
          <a:noFill/>
        </p:spPr>
        <p:txBody>
          <a:bodyPr wrap="square" rtlCol="0">
            <a:spAutoFit/>
          </a:bodyPr>
          <a:lstStyle/>
          <a:p>
            <a:pPr algn="r"/>
            <a:r>
              <a:rPr lang="en-US" sz="1000" dirty="0" smtClean="0">
                <a:latin typeface="Tahoma" panose="020B0604030504040204" pitchFamily="34" charset="0"/>
                <a:ea typeface="Tahoma" panose="020B0604030504040204" pitchFamily="34" charset="0"/>
                <a:cs typeface="Tahoma" panose="020B0604030504040204" pitchFamily="34" charset="0"/>
              </a:rPr>
              <a:t>Co-Presidents: Debbie Baker and Patty Crowley</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Co-Vice Presidents: Florence Barlow and Maureen </a:t>
            </a:r>
            <a:r>
              <a:rPr lang="en-US" sz="1000" dirty="0" err="1" smtClean="0">
                <a:latin typeface="Tahoma" panose="020B0604030504040204" pitchFamily="34" charset="0"/>
                <a:ea typeface="Tahoma" panose="020B0604030504040204" pitchFamily="34" charset="0"/>
                <a:cs typeface="Tahoma" panose="020B0604030504040204" pitchFamily="34" charset="0"/>
              </a:rPr>
              <a:t>Vagnini</a:t>
            </a:r>
            <a:r>
              <a:rPr lang="en-US" sz="1000" dirty="0" smtClean="0">
                <a:latin typeface="Tahoma" panose="020B0604030504040204" pitchFamily="34" charset="0"/>
                <a:ea typeface="Tahoma" panose="020B0604030504040204" pitchFamily="34" charset="0"/>
                <a:cs typeface="Tahoma" panose="020B0604030504040204" pitchFamily="34" charset="0"/>
              </a:rPr>
              <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Recording Secretary: Laurie Durant</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Treasurer: </a:t>
            </a:r>
            <a:r>
              <a:rPr lang="en-US" sz="1000" dirty="0" err="1" smtClean="0">
                <a:latin typeface="Tahoma" panose="020B0604030504040204" pitchFamily="34" charset="0"/>
                <a:ea typeface="Tahoma" panose="020B0604030504040204" pitchFamily="34" charset="0"/>
                <a:cs typeface="Tahoma" panose="020B0604030504040204" pitchFamily="34" charset="0"/>
              </a:rPr>
              <a:t>Lieba</a:t>
            </a:r>
            <a:r>
              <a:rPr lang="en-US" sz="1000" dirty="0" smtClean="0">
                <a:latin typeface="Tahoma" panose="020B0604030504040204" pitchFamily="34" charset="0"/>
                <a:ea typeface="Tahoma" panose="020B0604030504040204" pitchFamily="34" charset="0"/>
                <a:cs typeface="Tahoma" panose="020B0604030504040204" pitchFamily="34" charset="0"/>
              </a:rPr>
              <a:t> Bernstein</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Corresponding Secretary: Erin Bourdon</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Immediate Past President: Diane Bernier</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Earthworm Editor: Jim Bennett</a:t>
            </a:r>
            <a:endParaRPr lang="en-US" sz="10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p:cNvSpPr/>
          <p:nvPr/>
        </p:nvSpPr>
        <p:spPr>
          <a:xfrm>
            <a:off x="0" y="0"/>
            <a:ext cx="6858000" cy="923330"/>
          </a:xfrm>
          <a:prstGeom prst="rect">
            <a:avLst/>
          </a:prstGeom>
          <a:noFill/>
        </p:spPr>
        <p:txBody>
          <a:bodyPr wrap="squar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THE EARTHWORM</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14" name="Rectangle 13"/>
          <p:cNvSpPr/>
          <p:nvPr/>
        </p:nvSpPr>
        <p:spPr>
          <a:xfrm>
            <a:off x="703741" y="3657600"/>
            <a:ext cx="5450531" cy="369332"/>
          </a:xfrm>
          <a:prstGeom prst="rect">
            <a:avLst/>
          </a:prstGeom>
          <a:noFill/>
        </p:spPr>
        <p:txBody>
          <a:bodyPr wrap="none" lIns="91440" tIns="45720" rIns="91440" bIns="45720">
            <a:spAutoFit/>
          </a:bodyPr>
          <a:lstStyle/>
          <a:p>
            <a:pPr algn="ctr"/>
            <a:r>
              <a:rPr lang="en-US" b="1" u="sng"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ahoma" panose="020B0604030504040204" pitchFamily="34" charset="0"/>
                <a:ea typeface="Tahoma" panose="020B0604030504040204" pitchFamily="34" charset="0"/>
                <a:cs typeface="Tahoma" panose="020B0604030504040204" pitchFamily="34" charset="0"/>
              </a:rPr>
              <a:t>WORDS FROM THE CO-PRESIDENTS</a:t>
            </a:r>
            <a:endParaRPr lang="en-US" b="1" u="sng"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04800" y="4191000"/>
            <a:ext cx="6248400" cy="4185761"/>
          </a:xfrm>
          <a:prstGeom prst="rect">
            <a:avLst/>
          </a:prstGeom>
          <a:noFill/>
        </p:spPr>
        <p:txBody>
          <a:bodyPr wrap="square" rtlCol="0">
            <a:spAutoFit/>
          </a:bodyPr>
          <a:lstStyle/>
          <a:p>
            <a:r>
              <a:rPr lang="en-US" sz="1400" dirty="0">
                <a:latin typeface="Tahoma" panose="020B0604030504040204" pitchFamily="34" charset="0"/>
                <a:ea typeface="Tahoma" panose="020B0604030504040204" pitchFamily="34" charset="0"/>
                <a:cs typeface="Tahoma" panose="020B0604030504040204" pitchFamily="34" charset="0"/>
              </a:rPr>
              <a:t>We're looking forward to serving the Windsor Garden Club this year. We enjoyed the summer meetings that </a:t>
            </a:r>
            <a:r>
              <a:rPr lang="en-US" sz="1400" dirty="0" smtClean="0">
                <a:latin typeface="Tahoma" panose="020B0604030504040204" pitchFamily="34" charset="0"/>
                <a:ea typeface="Tahoma" panose="020B0604030504040204" pitchFamily="34" charset="0"/>
                <a:cs typeface="Tahoma" panose="020B0604030504040204" pitchFamily="34" charset="0"/>
              </a:rPr>
              <a:t>gave </a:t>
            </a:r>
            <a:r>
              <a:rPr lang="en-US" sz="1400" dirty="0">
                <a:latin typeface="Tahoma" panose="020B0604030504040204" pitchFamily="34" charset="0"/>
                <a:ea typeface="Tahoma" panose="020B0604030504040204" pitchFamily="34" charset="0"/>
                <a:cs typeface="Tahoma" panose="020B0604030504040204" pitchFamily="34" charset="0"/>
              </a:rPr>
              <a:t>a great opportunity to get to know other people better, as well as the chance to see the handiwork of members and their beautiful gardens</a:t>
            </a:r>
            <a:r>
              <a:rPr lang="en-US" sz="1400" dirty="0" smtClean="0">
                <a:latin typeface="Tahoma" panose="020B0604030504040204" pitchFamily="34" charset="0"/>
                <a:ea typeface="Tahoma" panose="020B0604030504040204" pitchFamily="34" charset="0"/>
                <a:cs typeface="Tahoma" panose="020B0604030504040204" pitchFamily="34" charset="0"/>
              </a:rPr>
              <a:t>.</a:t>
            </a:r>
            <a:r>
              <a:rPr lang="en-US" sz="1400" dirty="0">
                <a:latin typeface="Tahoma" panose="020B0604030504040204" pitchFamily="34" charset="0"/>
                <a:ea typeface="Tahoma" panose="020B0604030504040204" pitchFamily="34" charset="0"/>
                <a:cs typeface="Tahoma" panose="020B0604030504040204" pitchFamily="34" charset="0"/>
              </a:rPr>
              <a:t/>
            </a:r>
            <a:br>
              <a:rPr lang="en-US" sz="1400" dirty="0">
                <a:latin typeface="Tahoma" panose="020B0604030504040204" pitchFamily="34" charset="0"/>
                <a:ea typeface="Tahoma" panose="020B0604030504040204" pitchFamily="34" charset="0"/>
                <a:cs typeface="Tahoma" panose="020B0604030504040204" pitchFamily="34" charset="0"/>
              </a:rPr>
            </a:br>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1400" dirty="0">
                <a:latin typeface="Tahoma" panose="020B0604030504040204" pitchFamily="34" charset="0"/>
                <a:ea typeface="Tahoma" panose="020B0604030504040204" pitchFamily="34" charset="0"/>
                <a:cs typeface="Tahoma" panose="020B0604030504040204" pitchFamily="34" charset="0"/>
              </a:rPr>
              <a:t>Maureen </a:t>
            </a:r>
            <a:r>
              <a:rPr lang="en-US" sz="1400" dirty="0" err="1">
                <a:latin typeface="Tahoma" panose="020B0604030504040204" pitchFamily="34" charset="0"/>
                <a:ea typeface="Tahoma" panose="020B0604030504040204" pitchFamily="34" charset="0"/>
                <a:cs typeface="Tahoma" panose="020B0604030504040204" pitchFamily="34" charset="0"/>
              </a:rPr>
              <a:t>Vagnini</a:t>
            </a:r>
            <a:r>
              <a:rPr lang="en-US" sz="1400" dirty="0">
                <a:latin typeface="Tahoma" panose="020B0604030504040204" pitchFamily="34" charset="0"/>
                <a:ea typeface="Tahoma" panose="020B0604030504040204" pitchFamily="34" charset="0"/>
                <a:cs typeface="Tahoma" panose="020B0604030504040204" pitchFamily="34" charset="0"/>
              </a:rPr>
              <a:t> and Flo Barlow have done an outstanding job preparing this year's speakers as well as several fall outings with more in the planning stages for spring - mark your calendars so that you don't miss out</a:t>
            </a:r>
            <a:r>
              <a:rPr lang="en-US" sz="1400" dirty="0" smtClean="0">
                <a:latin typeface="Tahoma" panose="020B0604030504040204" pitchFamily="34" charset="0"/>
                <a:ea typeface="Tahoma" panose="020B0604030504040204" pitchFamily="34" charset="0"/>
                <a:cs typeface="Tahoma" panose="020B0604030504040204" pitchFamily="34" charset="0"/>
              </a:rPr>
              <a:t>!</a:t>
            </a:r>
            <a:r>
              <a:rPr lang="en-US" sz="1400" dirty="0">
                <a:latin typeface="Tahoma" panose="020B0604030504040204" pitchFamily="34" charset="0"/>
                <a:ea typeface="Tahoma" panose="020B0604030504040204" pitchFamily="34" charset="0"/>
                <a:cs typeface="Tahoma" panose="020B0604030504040204" pitchFamily="34" charset="0"/>
              </a:rPr>
              <a:t/>
            </a:r>
            <a:br>
              <a:rPr lang="en-US" sz="1400" dirty="0">
                <a:latin typeface="Tahoma" panose="020B0604030504040204" pitchFamily="34" charset="0"/>
                <a:ea typeface="Tahoma" panose="020B0604030504040204" pitchFamily="34" charset="0"/>
                <a:cs typeface="Tahoma" panose="020B0604030504040204" pitchFamily="34" charset="0"/>
              </a:rPr>
            </a:br>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1400" dirty="0">
                <a:latin typeface="Tahoma" panose="020B0604030504040204" pitchFamily="34" charset="0"/>
                <a:ea typeface="Tahoma" panose="020B0604030504040204" pitchFamily="34" charset="0"/>
                <a:cs typeface="Tahoma" panose="020B0604030504040204" pitchFamily="34" charset="0"/>
              </a:rPr>
              <a:t>We hope that members will choose to participate in a variety of ways this year, from attending meetings and outings to volunteering for hospitality items, committees, and civic endeavors</a:t>
            </a:r>
            <a:r>
              <a:rPr lang="en-US" sz="1400" dirty="0" smtClean="0">
                <a:latin typeface="Tahoma" panose="020B0604030504040204" pitchFamily="34" charset="0"/>
                <a:ea typeface="Tahoma" panose="020B0604030504040204" pitchFamily="34" charset="0"/>
                <a:cs typeface="Tahoma" panose="020B0604030504040204" pitchFamily="34" charset="0"/>
              </a:rPr>
              <a:t>.</a:t>
            </a:r>
            <a:r>
              <a:rPr lang="en-US" sz="1400" dirty="0">
                <a:latin typeface="Tahoma" panose="020B0604030504040204" pitchFamily="34" charset="0"/>
                <a:ea typeface="Tahoma" panose="020B0604030504040204" pitchFamily="34" charset="0"/>
                <a:cs typeface="Tahoma" panose="020B0604030504040204" pitchFamily="34" charset="0"/>
              </a:rPr>
              <a:t/>
            </a:r>
            <a:br>
              <a:rPr lang="en-US" sz="1400" dirty="0">
                <a:latin typeface="Tahoma" panose="020B0604030504040204" pitchFamily="34" charset="0"/>
                <a:ea typeface="Tahoma" panose="020B0604030504040204" pitchFamily="34" charset="0"/>
                <a:cs typeface="Tahoma" panose="020B0604030504040204" pitchFamily="34" charset="0"/>
              </a:rPr>
            </a:br>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1400" dirty="0">
                <a:latin typeface="Tahoma" panose="020B0604030504040204" pitchFamily="34" charset="0"/>
                <a:ea typeface="Tahoma" panose="020B0604030504040204" pitchFamily="34" charset="0"/>
                <a:cs typeface="Tahoma" panose="020B0604030504040204" pitchFamily="34" charset="0"/>
              </a:rPr>
              <a:t>Ideas are always welcome, and we will include on meeting agendas for further discussion. We encourage you to get in touch with questions at any time (well, probably not 11pm-6am) and to spend time getting to know people this year</a:t>
            </a:r>
            <a:r>
              <a:rPr lang="en-US" sz="1400" dirty="0" smtClean="0">
                <a:latin typeface="Tahoma" panose="020B0604030504040204" pitchFamily="34" charset="0"/>
                <a:ea typeface="Tahoma" panose="020B0604030504040204" pitchFamily="34" charset="0"/>
                <a:cs typeface="Tahoma" panose="020B0604030504040204" pitchFamily="34" charset="0"/>
              </a:rPr>
              <a:t>.</a:t>
            </a:r>
            <a:br>
              <a:rPr lang="en-US" sz="1400" dirty="0" smtClean="0">
                <a:latin typeface="Tahoma" panose="020B0604030504040204" pitchFamily="34" charset="0"/>
                <a:ea typeface="Tahoma" panose="020B0604030504040204" pitchFamily="34" charset="0"/>
                <a:cs typeface="Tahoma" panose="020B0604030504040204" pitchFamily="34" charset="0"/>
              </a:rPr>
            </a:br>
            <a:r>
              <a:rPr lang="en-US" sz="1400" dirty="0" smtClean="0">
                <a:latin typeface="Tahoma" panose="020B0604030504040204" pitchFamily="34" charset="0"/>
                <a:ea typeface="Tahoma" panose="020B0604030504040204" pitchFamily="34" charset="0"/>
                <a:cs typeface="Tahoma" panose="020B0604030504040204" pitchFamily="34" charset="0"/>
              </a:rPr>
              <a:t/>
            </a:r>
            <a:br>
              <a:rPr lang="en-US" sz="1400" dirty="0" smtClean="0">
                <a:latin typeface="Tahoma" panose="020B0604030504040204" pitchFamily="34" charset="0"/>
                <a:ea typeface="Tahoma" panose="020B0604030504040204" pitchFamily="34" charset="0"/>
                <a:cs typeface="Tahoma" panose="020B0604030504040204" pitchFamily="34" charset="0"/>
              </a:rPr>
            </a:br>
            <a:r>
              <a:rPr lang="en-US" sz="1400" dirty="0" smtClean="0">
                <a:latin typeface="Tahoma" panose="020B0604030504040204" pitchFamily="34" charset="0"/>
                <a:ea typeface="Tahoma" panose="020B0604030504040204" pitchFamily="34" charset="0"/>
                <a:cs typeface="Tahoma" panose="020B0604030504040204" pitchFamily="34" charset="0"/>
              </a:rPr>
              <a:t>Patty Crowley and Debbie Baker</a:t>
            </a:r>
            <a:endParaRPr lang="en-US" dirty="0"/>
          </a:p>
        </p:txBody>
      </p:sp>
    </p:spTree>
    <p:extLst>
      <p:ext uri="{BB962C8B-B14F-4D97-AF65-F5344CB8AC3E}">
        <p14:creationId xmlns:p14="http://schemas.microsoft.com/office/powerpoint/2010/main" val="877752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2400" y="533400"/>
            <a:ext cx="6477000" cy="3170099"/>
          </a:xfrm>
          <a:prstGeom prst="rect">
            <a:avLst/>
          </a:prstGeom>
          <a:noFill/>
        </p:spPr>
        <p:txBody>
          <a:bodyPr wrap="square" rtlCol="0">
            <a:spAutoFit/>
          </a:bodyPr>
          <a:lstStyle/>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Business meetings are typically held at the Windsor Senior Center, </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599 </a:t>
            </a:r>
            <a:r>
              <a:rPr lang="en-US" sz="1000" dirty="0" err="1" smtClean="0">
                <a:latin typeface="Tahoma" panose="020B0604030504040204" pitchFamily="34" charset="0"/>
                <a:ea typeface="Tahoma" panose="020B0604030504040204" pitchFamily="34" charset="0"/>
                <a:cs typeface="Tahoma" panose="020B0604030504040204" pitchFamily="34" charset="0"/>
              </a:rPr>
              <a:t>Matianuck</a:t>
            </a:r>
            <a:r>
              <a:rPr lang="en-US" sz="1000" dirty="0" smtClean="0">
                <a:latin typeface="Tahoma" panose="020B0604030504040204" pitchFamily="34" charset="0"/>
                <a:ea typeface="Tahoma" panose="020B0604030504040204" pitchFamily="34" charset="0"/>
                <a:cs typeface="Tahoma" panose="020B0604030504040204" pitchFamily="34" charset="0"/>
              </a:rPr>
              <a:t> Avenue in Windsor.</a:t>
            </a:r>
            <a:br>
              <a:rPr lang="en-US" sz="1000" dirty="0" smtClean="0">
                <a:latin typeface="Tahoma" panose="020B0604030504040204" pitchFamily="34" charset="0"/>
                <a:ea typeface="Tahoma" panose="020B0604030504040204" pitchFamily="34" charset="0"/>
                <a:cs typeface="Tahoma" panose="020B0604030504040204" pitchFamily="34" charset="0"/>
              </a:rPr>
            </a:br>
            <a:r>
              <a:rPr lang="en-US" sz="1000" dirty="0" smtClean="0">
                <a:latin typeface="Tahoma" panose="020B0604030504040204" pitchFamily="34" charset="0"/>
                <a:ea typeface="Tahoma" panose="020B0604030504040204" pitchFamily="34" charset="0"/>
                <a:cs typeface="Tahoma" panose="020B0604030504040204" pitchFamily="34" charset="0"/>
              </a:rPr>
              <a:t>  </a:t>
            </a: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Meetings during September, October, November, March and April feature guest speakers.  Social hour begins at 6:30 PM and the guest speaker begins their presentation at 7:00 PM.  The Club conducts its business portion of the meeting after the guest speaker has finished.  These meetings are free to </a:t>
            </a:r>
            <a:r>
              <a:rPr lang="en-US" sz="1000" u="sng" dirty="0" smtClean="0">
                <a:latin typeface="Tahoma" panose="020B0604030504040204" pitchFamily="34" charset="0"/>
                <a:ea typeface="Tahoma" panose="020B0604030504040204" pitchFamily="34" charset="0"/>
                <a:cs typeface="Tahoma" panose="020B0604030504040204" pitchFamily="34" charset="0"/>
              </a:rPr>
              <a:t>anyone</a:t>
            </a:r>
            <a:r>
              <a:rPr lang="en-US" sz="1000" dirty="0" smtClean="0">
                <a:latin typeface="Tahoma" panose="020B0604030504040204" pitchFamily="34" charset="0"/>
                <a:ea typeface="Tahoma" panose="020B0604030504040204" pitchFamily="34" charset="0"/>
                <a:cs typeface="Tahoma" panose="020B0604030504040204" pitchFamily="34" charset="0"/>
              </a:rPr>
              <a:t> attending.</a:t>
            </a:r>
            <a:br>
              <a:rPr lang="en-US" sz="1000" dirty="0" smtClean="0">
                <a:latin typeface="Tahoma" panose="020B0604030504040204" pitchFamily="34" charset="0"/>
                <a:ea typeface="Tahoma" panose="020B0604030504040204" pitchFamily="34" charset="0"/>
                <a:cs typeface="Tahoma" panose="020B0604030504040204" pitchFamily="34" charset="0"/>
              </a:rPr>
            </a:b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The December meeting is a member only meeting during which Club members construct holiday wreaths.</a:t>
            </a:r>
            <a:br>
              <a:rPr lang="en-US" sz="1000" dirty="0" smtClean="0">
                <a:latin typeface="Tahoma" panose="020B0604030504040204" pitchFamily="34" charset="0"/>
                <a:ea typeface="Tahoma" panose="020B0604030504040204" pitchFamily="34" charset="0"/>
                <a:cs typeface="Tahoma" panose="020B0604030504040204" pitchFamily="34" charset="0"/>
              </a:rPr>
            </a:b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The February meeting is the annual “soup talk” meeting where members bring soups and breads to share.  During this meeting there is a round-table discussion of plant and horticulture related topics.</a:t>
            </a:r>
            <a:br>
              <a:rPr lang="en-US" sz="1000" dirty="0" smtClean="0">
                <a:latin typeface="Tahoma" panose="020B0604030504040204" pitchFamily="34" charset="0"/>
                <a:ea typeface="Tahoma" panose="020B0604030504040204" pitchFamily="34" charset="0"/>
                <a:cs typeface="Tahoma" panose="020B0604030504040204" pitchFamily="34" charset="0"/>
              </a:rPr>
            </a:b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The May meeting is a member only meeting during which final plans are made for the annual Garden Mart plant sale.  Also, attending members can participate in a plant swap.</a:t>
            </a:r>
            <a:br>
              <a:rPr lang="en-US" sz="1000" dirty="0" smtClean="0">
                <a:latin typeface="Tahoma" panose="020B0604030504040204" pitchFamily="34" charset="0"/>
                <a:ea typeface="Tahoma" panose="020B0604030504040204" pitchFamily="34" charset="0"/>
                <a:cs typeface="Tahoma" panose="020B0604030504040204" pitchFamily="34" charset="0"/>
              </a:rPr>
            </a:b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There is no Club meeting in January.</a:t>
            </a:r>
            <a:br>
              <a:rPr lang="en-US" sz="1000" dirty="0" smtClean="0">
                <a:latin typeface="Tahoma" panose="020B0604030504040204" pitchFamily="34" charset="0"/>
                <a:ea typeface="Tahoma" panose="020B0604030504040204" pitchFamily="34" charset="0"/>
                <a:cs typeface="Tahoma" panose="020B0604030504040204" pitchFamily="34" charset="0"/>
              </a:rPr>
            </a:b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1000" dirty="0" smtClean="0">
                <a:latin typeface="Tahoma" panose="020B0604030504040204" pitchFamily="34" charset="0"/>
                <a:ea typeface="Tahoma" panose="020B0604030504040204" pitchFamily="34" charset="0"/>
                <a:cs typeface="Tahoma" panose="020B0604030504040204" pitchFamily="34" charset="0"/>
              </a:rPr>
              <a:t>Meetings during June, July and August are deemed to be only social meetings.  These three meetings are typically held at the respective homes of Club members.</a:t>
            </a:r>
            <a:endParaRPr lang="en-US" sz="1000" u="sng" dirty="0">
              <a:solidFill>
                <a:schemeClr val="accent2">
                  <a:lumMod val="50000"/>
                </a:schemeClr>
              </a:solidFill>
            </a:endParaRPr>
          </a:p>
        </p:txBody>
      </p:sp>
      <p:sp>
        <p:nvSpPr>
          <p:cNvPr id="5" name="Rectangle 4"/>
          <p:cNvSpPr/>
          <p:nvPr/>
        </p:nvSpPr>
        <p:spPr>
          <a:xfrm>
            <a:off x="0" y="87868"/>
            <a:ext cx="6857999" cy="369332"/>
          </a:xfrm>
          <a:prstGeom prst="rect">
            <a:avLst/>
          </a:prstGeom>
          <a:noFill/>
        </p:spPr>
        <p:txBody>
          <a:bodyPr wrap="square" lIns="91440" tIns="45720" rIns="91440" bIns="45720">
            <a:spAutoFit/>
          </a:bodyPr>
          <a:lstStyle/>
          <a:p>
            <a:pPr algn="ctr"/>
            <a:r>
              <a:rPr lang="en-US"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ahoma" panose="020B0604030504040204" pitchFamily="34" charset="0"/>
                <a:ea typeface="Tahoma" panose="020B0604030504040204" pitchFamily="34" charset="0"/>
                <a:cs typeface="Tahoma" panose="020B0604030504040204" pitchFamily="34" charset="0"/>
              </a:rPr>
              <a:t>BASIC CLUB MEETING INFORMATION</a:t>
            </a:r>
            <a:endParaRPr lang="en-US"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685800" y="4851737"/>
            <a:ext cx="3581400" cy="1015663"/>
          </a:xfrm>
          <a:prstGeom prst="rect">
            <a:avLst/>
          </a:prstGeom>
          <a:noFill/>
        </p:spPr>
        <p:txBody>
          <a:bodyPr wrap="square" rtlCol="0">
            <a:spAutoFit/>
          </a:bodyPr>
          <a:lstStyle/>
          <a:p>
            <a:r>
              <a:rPr lang="en-US" sz="1200" b="1"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September 10, 2018</a:t>
            </a:r>
            <a:r>
              <a:rPr lang="en-US" sz="1200" dirty="0" smtClean="0">
                <a:latin typeface="Tahoma" panose="020B0604030504040204" pitchFamily="34" charset="0"/>
                <a:ea typeface="Tahoma" panose="020B0604030504040204" pitchFamily="34" charset="0"/>
                <a:cs typeface="Tahoma" panose="020B0604030504040204" pitchFamily="34" charset="0"/>
              </a:rPr>
              <a:t> – This is the Club’s initial business meeting for the 2018-2019 session of the Club.  Guest speaker for this meeting will be Ms. Cathy </a:t>
            </a:r>
            <a:r>
              <a:rPr lang="en-US" sz="1200" dirty="0" err="1" smtClean="0">
                <a:latin typeface="Tahoma" panose="020B0604030504040204" pitchFamily="34" charset="0"/>
                <a:ea typeface="Tahoma" panose="020B0604030504040204" pitchFamily="34" charset="0"/>
                <a:cs typeface="Tahoma" panose="020B0604030504040204" pitchFamily="34" charset="0"/>
              </a:rPr>
              <a:t>Wolko</a:t>
            </a:r>
            <a:r>
              <a:rPr lang="en-US" sz="1200" dirty="0" smtClean="0">
                <a:latin typeface="Tahoma" panose="020B0604030504040204" pitchFamily="34" charset="0"/>
                <a:ea typeface="Tahoma" panose="020B0604030504040204" pitchFamily="34" charset="0"/>
                <a:cs typeface="Tahoma" panose="020B0604030504040204" pitchFamily="34" charset="0"/>
              </a:rPr>
              <a:t>.  Cathy is known as “The Bee Lady”. </a:t>
            </a:r>
            <a:endParaRPr lang="en-US" sz="1200" dirty="0"/>
          </a:p>
        </p:txBody>
      </p:sp>
      <p:pic>
        <p:nvPicPr>
          <p:cNvPr id="6" name="Picture 2" descr="https://tse4.mm.bing.net/th?id=OIP.p1VUKgtWqilGkx10SzHnOQHaLB&amp;pid=15.1&amp;P=0&amp;w=300&amp;h=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808511"/>
            <a:ext cx="615696" cy="914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4111823"/>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SHORT TERM </a:t>
            </a:r>
            <a:r>
              <a:rPr lang="en-US" sz="1400" b="1" u="sng" dirty="0">
                <a:latin typeface="Tahoma" panose="020B0604030504040204" pitchFamily="34" charset="0"/>
                <a:ea typeface="Tahoma" panose="020B0604030504040204" pitchFamily="34" charset="0"/>
                <a:cs typeface="Tahoma" panose="020B0604030504040204" pitchFamily="34" charset="0"/>
              </a:rPr>
              <a:t>FUTURE </a:t>
            </a:r>
            <a:r>
              <a:rPr lang="en-US" sz="1400" b="1" u="sng" dirty="0" smtClean="0">
                <a:latin typeface="Tahoma" panose="020B0604030504040204" pitchFamily="34" charset="0"/>
                <a:ea typeface="Tahoma" panose="020B0604030504040204" pitchFamily="34" charset="0"/>
                <a:cs typeface="Tahoma" panose="020B0604030504040204" pitchFamily="34" charset="0"/>
              </a:rPr>
              <a:t>CLUB EVENT</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685800" y="6172200"/>
            <a:ext cx="4876800" cy="2123658"/>
          </a:xfrm>
          <a:prstGeom prst="rect">
            <a:avLst/>
          </a:prstGeom>
          <a:noFill/>
        </p:spPr>
        <p:txBody>
          <a:bodyPr wrap="square" rtlCol="0">
            <a:spAutoFit/>
          </a:bodyPr>
          <a:lstStyle/>
          <a:p>
            <a:r>
              <a:rPr lang="en-US" sz="1100" dirty="0">
                <a:latin typeface="Tahoma" panose="020B0604030504040204" pitchFamily="34" charset="0"/>
                <a:ea typeface="Tahoma" panose="020B0604030504040204" pitchFamily="34" charset="0"/>
                <a:cs typeface="Tahoma" panose="020B0604030504040204" pitchFamily="34" charset="0"/>
              </a:rPr>
              <a:t>Cathy will be talking to us about Beekeeping, why and how she became a Beekeeper.  Learn how she started keeping honey bees.  Learn about The Great American Beekeeper Lorenzo </a:t>
            </a:r>
            <a:r>
              <a:rPr lang="en-US" sz="1100" dirty="0" err="1">
                <a:latin typeface="Tahoma" panose="020B0604030504040204" pitchFamily="34" charset="0"/>
                <a:ea typeface="Tahoma" panose="020B0604030504040204" pitchFamily="34" charset="0"/>
                <a:cs typeface="Tahoma" panose="020B0604030504040204" pitchFamily="34" charset="0"/>
              </a:rPr>
              <a:t>Langstroth</a:t>
            </a:r>
            <a:r>
              <a:rPr lang="en-US" sz="1100" dirty="0">
                <a:latin typeface="Tahoma" panose="020B0604030504040204" pitchFamily="34" charset="0"/>
                <a:ea typeface="Tahoma" panose="020B0604030504040204" pitchFamily="34" charset="0"/>
                <a:cs typeface="Tahoma" panose="020B0604030504040204" pitchFamily="34" charset="0"/>
              </a:rPr>
              <a:t> and his famous </a:t>
            </a:r>
            <a:r>
              <a:rPr lang="en-US" sz="1100" dirty="0" err="1">
                <a:latin typeface="Tahoma" panose="020B0604030504040204" pitchFamily="34" charset="0"/>
                <a:ea typeface="Tahoma" panose="020B0604030504040204" pitchFamily="34" charset="0"/>
                <a:cs typeface="Tahoma" panose="020B0604030504040204" pitchFamily="34" charset="0"/>
              </a:rPr>
              <a:t>Langstroth</a:t>
            </a:r>
            <a:r>
              <a:rPr lang="en-US" sz="1100" dirty="0">
                <a:latin typeface="Tahoma" panose="020B0604030504040204" pitchFamily="34" charset="0"/>
                <a:ea typeface="Tahoma" panose="020B0604030504040204" pitchFamily="34" charset="0"/>
                <a:cs typeface="Tahoma" panose="020B0604030504040204" pitchFamily="34" charset="0"/>
              </a:rPr>
              <a:t> hive.  Learn about equipment and the tools needed to be a Beekeeper.  She will provide valuable resources for beekeepers of all stages</a:t>
            </a:r>
            <a:r>
              <a:rPr lang="en-US" sz="1100" dirty="0" smtClean="0">
                <a:latin typeface="Tahoma" panose="020B0604030504040204" pitchFamily="34" charset="0"/>
                <a:ea typeface="Tahoma" panose="020B0604030504040204" pitchFamily="34" charset="0"/>
                <a:cs typeface="Tahoma" panose="020B0604030504040204" pitchFamily="34" charset="0"/>
              </a:rPr>
              <a:t>.</a:t>
            </a:r>
            <a:br>
              <a:rPr lang="en-US" sz="1100" dirty="0" smtClean="0">
                <a:latin typeface="Tahoma" panose="020B0604030504040204" pitchFamily="34" charset="0"/>
                <a:ea typeface="Tahoma" panose="020B0604030504040204" pitchFamily="34" charset="0"/>
                <a:cs typeface="Tahoma" panose="020B0604030504040204" pitchFamily="34" charset="0"/>
              </a:rPr>
            </a:br>
            <a:endParaRPr lang="en-US" sz="1100" dirty="0">
              <a:latin typeface="Tahoma" panose="020B0604030504040204" pitchFamily="34" charset="0"/>
              <a:ea typeface="Tahoma" panose="020B0604030504040204" pitchFamily="34" charset="0"/>
              <a:cs typeface="Tahoma" panose="020B0604030504040204" pitchFamily="34" charset="0"/>
            </a:endParaRPr>
          </a:p>
          <a:p>
            <a:r>
              <a:rPr lang="en-US" sz="1100" dirty="0">
                <a:latin typeface="Tahoma" panose="020B0604030504040204" pitchFamily="34" charset="0"/>
                <a:ea typeface="Tahoma" panose="020B0604030504040204" pitchFamily="34" charset="0"/>
                <a:cs typeface="Tahoma" panose="020B0604030504040204" pitchFamily="34" charset="0"/>
              </a:rPr>
              <a:t>Cathy states that 75 percent of the flowering plants on Earth rely on some degree of pollination in order to set seed or fruit. She will talk to us about pollinator syndromes, convergent evolution, the benefits to protecting our pollinators, value vs loss, a look at endangered species and a discussion on commercial pollination</a:t>
            </a:r>
            <a:r>
              <a:rPr lang="en-US" sz="1100" dirty="0" smtClean="0">
                <a:latin typeface="Tahoma" panose="020B0604030504040204" pitchFamily="34" charset="0"/>
                <a:ea typeface="Tahoma" panose="020B0604030504040204" pitchFamily="34" charset="0"/>
                <a:cs typeface="Tahoma" panose="020B0604030504040204" pitchFamily="34" charset="0"/>
              </a:rPr>
              <a:t>.</a:t>
            </a:r>
            <a:endParaRPr lang="en-US" dirty="0"/>
          </a:p>
        </p:txBody>
      </p:sp>
      <p:pic>
        <p:nvPicPr>
          <p:cNvPr id="1026" name="Picture 2" descr="https://tse3.mm.bing.net/th?id=OIP.FHh-Py2BHyUH0S8NDDWC0wHaEr&amp;pid=15.1&amp;P=0&amp;w=276&amp;h=1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7678" y="4722910"/>
            <a:ext cx="1805022" cy="1144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6078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29718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FUTURE </a:t>
            </a:r>
            <a:r>
              <a:rPr lang="en-US" sz="1400" b="1" u="sng" dirty="0">
                <a:latin typeface="Tahoma" panose="020B0604030504040204" pitchFamily="34" charset="0"/>
                <a:ea typeface="Tahoma" panose="020B0604030504040204" pitchFamily="34" charset="0"/>
                <a:cs typeface="Tahoma" panose="020B0604030504040204" pitchFamily="34" charset="0"/>
              </a:rPr>
              <a:t>EVENTS CALENDAR</a:t>
            </a:r>
          </a:p>
        </p:txBody>
      </p:sp>
      <p:sp>
        <p:nvSpPr>
          <p:cNvPr id="14" name="TextBox 13"/>
          <p:cNvSpPr txBox="1"/>
          <p:nvPr/>
        </p:nvSpPr>
        <p:spPr>
          <a:xfrm>
            <a:off x="381000" y="7767935"/>
            <a:ext cx="6019800" cy="461665"/>
          </a:xfrm>
          <a:prstGeom prst="rect">
            <a:avLst/>
          </a:prstGeom>
          <a:noFill/>
        </p:spPr>
        <p:txBody>
          <a:bodyPr wrap="square" rtlCol="0">
            <a:spAutoFit/>
          </a:bodyPr>
          <a:lstStyle/>
          <a:p>
            <a:r>
              <a:rPr lang="en-US" sz="12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As the date of an event draws closer, more detailed information will be provided in upcoming issues of the EARTHWORM.</a:t>
            </a:r>
            <a:endParaRPr lang="en-US" sz="1200" dirty="0">
              <a:solidFill>
                <a:schemeClr val="accent6">
                  <a:lumMod val="75000"/>
                </a:schemeClr>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256763763"/>
              </p:ext>
            </p:extLst>
          </p:nvPr>
        </p:nvGraphicFramePr>
        <p:xfrm>
          <a:off x="381000" y="3474720"/>
          <a:ext cx="6019800" cy="4069080"/>
        </p:xfrm>
        <a:graphic>
          <a:graphicData uri="http://schemas.openxmlformats.org/drawingml/2006/table">
            <a:tbl>
              <a:tblPr firstRow="1" bandRow="1">
                <a:tableStyleId>{5C22544A-7EE6-4342-B048-85BDC9FD1C3A}</a:tableStyleId>
              </a:tblPr>
              <a:tblGrid>
                <a:gridCol w="1676400"/>
                <a:gridCol w="4343400"/>
              </a:tblGrid>
              <a:tr h="192754">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DATE</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EVENT</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192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October 6, 2018</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Information Booth at the Lion’s Club craft fair</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192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October</a:t>
                      </a:r>
                      <a:r>
                        <a:rPr lang="en-US" sz="11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15, 2018</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October 2018 business meeting with guest speaker</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November 12, 2018</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November 2018 business meeting with guest speaker</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716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December 10,</a:t>
                      </a:r>
                      <a:r>
                        <a:rPr lang="en-US" sz="11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2018</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December</a:t>
                      </a:r>
                      <a:r>
                        <a:rPr lang="en-US" sz="11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2018 business meeting – wreath construction event</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December 16, 2018</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Holiday luncheon – location to be determined</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86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February 11,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February 2019 business meeting – “Soup Talk”</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7432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March 11,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March 2019 business meeting with guest speaker</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April 8,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April 2019 business meeting with guest speaker</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May 13,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May 2019 business meeting – member plant swap</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May 18, 2019</a:t>
                      </a:r>
                      <a:endPar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2019 Garden Mart fundraising event on the Town Green</a:t>
                      </a:r>
                      <a:endPar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June 10,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June 2019 summer social meeting</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July 8,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July 2019 summer social meeting</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July 13, 2019</a:t>
                      </a:r>
                      <a:endPar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2019 Garden Tour fundraising event titled:</a:t>
                      </a:r>
                      <a:b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100" b="1" i="1" dirty="0" smtClean="0">
                          <a:solidFill>
                            <a:schemeClr val="tx1"/>
                          </a:solidFill>
                          <a:latin typeface="Tahoma" panose="020B0604030504040204" pitchFamily="34" charset="0"/>
                          <a:ea typeface="Tahoma" panose="020B0604030504040204" pitchFamily="34" charset="0"/>
                          <a:cs typeface="Tahoma" panose="020B0604030504040204" pitchFamily="34" charset="0"/>
                        </a:rPr>
                        <a:t>A Midsummer Gardeners’ Dream</a:t>
                      </a:r>
                      <a:r>
                        <a:rPr lang="en-US" sz="11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400">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August 12, 2019</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smtClean="0">
                          <a:solidFill>
                            <a:schemeClr val="tx1"/>
                          </a:solidFill>
                          <a:latin typeface="Tahoma" panose="020B0604030504040204" pitchFamily="34" charset="0"/>
                          <a:ea typeface="Tahoma" panose="020B0604030504040204" pitchFamily="34" charset="0"/>
                          <a:cs typeface="Tahoma" panose="020B0604030504040204" pitchFamily="34" charset="0"/>
                        </a:rPr>
                        <a:t>August 2019 summer social meeting</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533400" y="1143000"/>
            <a:ext cx="3886200" cy="1384995"/>
          </a:xfrm>
          <a:prstGeom prst="rect">
            <a:avLst/>
          </a:prstGeom>
          <a:noFill/>
        </p:spPr>
        <p:txBody>
          <a:bodyPr wrap="square" rtlCol="0">
            <a:spAutoFit/>
          </a:bodyPr>
          <a:lstStyle/>
          <a:p>
            <a:r>
              <a:rPr lang="en-US" sz="1200" b="1" dirty="0" smtClean="0">
                <a:solidFill>
                  <a:schemeClr val="tx2">
                    <a:lumMod val="60000"/>
                    <a:lumOff val="40000"/>
                  </a:schemeClr>
                </a:solidFill>
                <a:latin typeface="Tahoma" panose="020B0604030504040204" pitchFamily="34" charset="0"/>
                <a:ea typeface="Tahoma" panose="020B0604030504040204" pitchFamily="34" charset="0"/>
                <a:cs typeface="Tahoma" panose="020B0604030504040204" pitchFamily="34" charset="0"/>
              </a:rPr>
              <a:t>October 6, 2018</a:t>
            </a:r>
            <a:r>
              <a:rPr lang="en-US" sz="1200" dirty="0" smtClean="0">
                <a:solidFill>
                  <a:schemeClr val="tx2">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en-US" sz="1200" dirty="0" smtClean="0">
                <a:latin typeface="Tahoma" panose="020B0604030504040204" pitchFamily="34" charset="0"/>
                <a:ea typeface="Tahoma" panose="020B0604030504040204" pitchFamily="34" charset="0"/>
                <a:cs typeface="Tahoma" panose="020B0604030504040204" pitchFamily="34" charset="0"/>
              </a:rPr>
              <a:t>– The Club will be staffing an information booth during the Lion’s Club annual fall craft fair.  Members are asked to consider staffing the booth in an effort to promote the Club.  A sign-up roster will be available during the September meeting.  The booth will be located on the Town Green (Broad Street).</a:t>
            </a:r>
            <a:endParaRPr lang="en-US" sz="1200" dirty="0"/>
          </a:p>
        </p:txBody>
      </p:sp>
      <p:sp>
        <p:nvSpPr>
          <p:cNvPr id="7" name="TextBox 6"/>
          <p:cNvSpPr txBox="1"/>
          <p:nvPr/>
        </p:nvSpPr>
        <p:spPr>
          <a:xfrm>
            <a:off x="0" y="6096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SHORT TERM </a:t>
            </a:r>
            <a:r>
              <a:rPr lang="en-US" sz="1400" b="1" u="sng" dirty="0">
                <a:latin typeface="Tahoma" panose="020B0604030504040204" pitchFamily="34" charset="0"/>
                <a:ea typeface="Tahoma" panose="020B0604030504040204" pitchFamily="34" charset="0"/>
                <a:cs typeface="Tahoma" panose="020B0604030504040204" pitchFamily="34" charset="0"/>
              </a:rPr>
              <a:t>FUTURE </a:t>
            </a:r>
            <a:r>
              <a:rPr lang="en-US" sz="1400" b="1" u="sng" dirty="0" smtClean="0">
                <a:latin typeface="Tahoma" panose="020B0604030504040204" pitchFamily="34" charset="0"/>
                <a:ea typeface="Tahoma" panose="020B0604030504040204" pitchFamily="34" charset="0"/>
                <a:cs typeface="Tahoma" panose="020B0604030504040204" pitchFamily="34" charset="0"/>
              </a:rPr>
              <a:t>CLUB EVENT</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pic>
        <p:nvPicPr>
          <p:cNvPr id="3074" name="Picture 2" descr="https://tse3.mm.bing.net/th?id=OIP.ZpnT52GS9N7bWA_-GAz1BgHaGH&amp;pid=15.1&amp;P=0&amp;w=201&amp;h=1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855971"/>
            <a:ext cx="1914525"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255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72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RECENT CLUB EVENT – 2018 SCHOLARSHIP AWARD</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sp>
        <p:nvSpPr>
          <p:cNvPr id="2" name="AutoShape 2" descr="https://apis.mail.yahoo.com/ws/v3/mailboxes/@.id==VjN-n0frBReX_oNteKXT6znjd114Qftb8yGdH2Skp1nj7MrMnMbxagfvaCodqMKduIsf-OZtZrw2rULBXQ-scIJXZQ/messages/@.id==AIfjIbkxGrpRW3TEuAmVIM8QpuM/content/parts/@.id==4/thumbnail?appId=YMailNorr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646402"/>
            <a:ext cx="4673599" cy="3505200"/>
          </a:xfrm>
          <a:prstGeom prst="rect">
            <a:avLst/>
          </a:prstGeom>
          <a:noFill/>
          <a:ln w="25400">
            <a:solidFill>
              <a:schemeClr val="accent3">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307975" y="1066800"/>
            <a:ext cx="3429000" cy="1384995"/>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On Monday, August 13</a:t>
            </a:r>
            <a:r>
              <a:rPr lang="en-US" sz="1200" baseline="30000" dirty="0" smtClean="0">
                <a:latin typeface="Tahoma" panose="020B0604030504040204" pitchFamily="34" charset="0"/>
                <a:ea typeface="Tahoma" panose="020B0604030504040204" pitchFamily="34" charset="0"/>
                <a:cs typeface="Tahoma" panose="020B0604030504040204" pitchFamily="34" charset="0"/>
              </a:rPr>
              <a:t>th</a:t>
            </a:r>
            <a:r>
              <a:rPr lang="en-US" sz="1200" dirty="0" smtClean="0">
                <a:latin typeface="Tahoma" panose="020B0604030504040204" pitchFamily="34" charset="0"/>
                <a:ea typeface="Tahoma" panose="020B0604030504040204" pitchFamily="34" charset="0"/>
                <a:cs typeface="Tahoma" panose="020B0604030504040204" pitchFamily="34" charset="0"/>
              </a:rPr>
              <a:t>, representatives of the Windsor Garden Club, presented the Club’s annual scholarship award to Mr. Christopher Dowd.  Christopher will be attending the University of Connecticut.  His planned studies will be within the landscape architecture program.</a:t>
            </a:r>
            <a:endParaRPr lang="en-US" sz="1200" dirty="0"/>
          </a:p>
        </p:txBody>
      </p:sp>
      <p:sp>
        <p:nvSpPr>
          <p:cNvPr id="3" name="AutoShape 5" descr="Image result for clip art scholarshi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descr="Image result for clip art scholars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914400"/>
            <a:ext cx="2054225" cy="12641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00200" y="6380202"/>
            <a:ext cx="4673599" cy="553998"/>
          </a:xfrm>
          <a:prstGeom prst="rect">
            <a:avLst/>
          </a:prstGeom>
          <a:noFill/>
        </p:spPr>
        <p:txBody>
          <a:bodyPr wrap="square" rtlCol="0">
            <a:spAutoFit/>
          </a:bodyPr>
          <a:lstStyle/>
          <a:p>
            <a:r>
              <a:rPr lang="en-US" sz="1000" dirty="0" smtClean="0">
                <a:latin typeface="Tahoma" panose="020B0604030504040204" pitchFamily="34" charset="0"/>
                <a:ea typeface="Tahoma" panose="020B0604030504040204" pitchFamily="34" charset="0"/>
                <a:cs typeface="Tahoma" panose="020B0604030504040204" pitchFamily="34" charset="0"/>
              </a:rPr>
              <a:t>Pictured with Christopher (left to right) are his parents, Colleen and Daniel Dowd, Rose </a:t>
            </a:r>
            <a:r>
              <a:rPr lang="en-US" sz="1000" dirty="0" err="1" smtClean="0">
                <a:latin typeface="Tahoma" panose="020B0604030504040204" pitchFamily="34" charset="0"/>
                <a:ea typeface="Tahoma" panose="020B0604030504040204" pitchFamily="34" charset="0"/>
                <a:cs typeface="Tahoma" panose="020B0604030504040204" pitchFamily="34" charset="0"/>
              </a:rPr>
              <a:t>Stepnick</a:t>
            </a:r>
            <a:r>
              <a:rPr lang="en-US" sz="1000" dirty="0" smtClean="0">
                <a:latin typeface="Tahoma" panose="020B0604030504040204" pitchFamily="34" charset="0"/>
                <a:ea typeface="Tahoma" panose="020B0604030504040204" pitchFamily="34" charset="0"/>
                <a:cs typeface="Tahoma" panose="020B0604030504040204" pitchFamily="34" charset="0"/>
              </a:rPr>
              <a:t> (WGC Scholarship Committee), Cindy Daniels (past WGC Vice-President), and Laura </a:t>
            </a:r>
            <a:r>
              <a:rPr lang="en-US" sz="1000" dirty="0" err="1" smtClean="0">
                <a:latin typeface="Tahoma" panose="020B0604030504040204" pitchFamily="34" charset="0"/>
                <a:ea typeface="Tahoma" panose="020B0604030504040204" pitchFamily="34" charset="0"/>
                <a:cs typeface="Tahoma" panose="020B0604030504040204" pitchFamily="34" charset="0"/>
              </a:rPr>
              <a:t>Jary</a:t>
            </a:r>
            <a:r>
              <a:rPr lang="en-US" sz="1000" dirty="0" smtClean="0">
                <a:latin typeface="Tahoma" panose="020B0604030504040204" pitchFamily="34" charset="0"/>
                <a:ea typeface="Tahoma" panose="020B0604030504040204" pitchFamily="34" charset="0"/>
                <a:cs typeface="Tahoma" panose="020B0604030504040204" pitchFamily="34" charset="0"/>
              </a:rPr>
              <a:t> (past WGC President)</a:t>
            </a:r>
            <a:endParaRPr lang="en-US" sz="1000" u="sng" dirty="0">
              <a:solidFill>
                <a:schemeClr val="accent2">
                  <a:lumMod val="50000"/>
                </a:schemeClr>
              </a:solidFill>
            </a:endParaRPr>
          </a:p>
        </p:txBody>
      </p:sp>
    </p:spTree>
    <p:extLst>
      <p:ext uri="{BB962C8B-B14F-4D97-AF65-F5344CB8AC3E}">
        <p14:creationId xmlns:p14="http://schemas.microsoft.com/office/powerpoint/2010/main" val="2222797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72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RECENT CLUB EVENT – TRANSFER OF THE PRESIDENT’S GAVEL</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sp>
        <p:nvSpPr>
          <p:cNvPr id="2" name="AutoShape 2" descr="https://apis.mail.yahoo.com/ws/v3/mailboxes/@.id==VjN-n0frBReX_oNteKXT6znjd114Qftb8yGdH2Skp1nj7MrMnMbxagfvaCodqMKduIsf-OZtZrw2rULBXQ-scIJXZQ/messages/@.id==AIfjIbkxGrpRW3TEuAmVIM8QpuM/content/parts/@.id==4/thumbnail?appId=YMailNorr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p:cNvSpPr txBox="1"/>
          <p:nvPr/>
        </p:nvSpPr>
        <p:spPr>
          <a:xfrm>
            <a:off x="307974" y="1066800"/>
            <a:ext cx="3654426" cy="1569660"/>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On Monday, August 20</a:t>
            </a:r>
            <a:r>
              <a:rPr lang="en-US" sz="1200" baseline="30000" dirty="0" smtClean="0">
                <a:latin typeface="Tahoma" panose="020B0604030504040204" pitchFamily="34" charset="0"/>
                <a:ea typeface="Tahoma" panose="020B0604030504040204" pitchFamily="34" charset="0"/>
                <a:cs typeface="Tahoma" panose="020B0604030504040204" pitchFamily="34" charset="0"/>
              </a:rPr>
              <a:t>th</a:t>
            </a:r>
            <a:r>
              <a:rPr lang="en-US" sz="1200" dirty="0" smtClean="0">
                <a:latin typeface="Tahoma" panose="020B0604030504040204" pitchFamily="34" charset="0"/>
                <a:ea typeface="Tahoma" panose="020B0604030504040204" pitchFamily="34" charset="0"/>
                <a:cs typeface="Tahoma" panose="020B0604030504040204" pitchFamily="34" charset="0"/>
              </a:rPr>
              <a:t>, during the August social meeting of the Club, outgoing President, Diane Bernier, transferred the Club’s presidential gavel to the incoming Co-Presidents, Debbie Baker and Patty Crowley.  Thank you to Diane for her past and continuing service to the Club.  Also, thank you to Debbie and Patty for their future service to the Club.</a:t>
            </a:r>
            <a:endParaRPr lang="en-US" sz="1200" dirty="0"/>
          </a:p>
        </p:txBody>
      </p:sp>
      <p:sp>
        <p:nvSpPr>
          <p:cNvPr id="3" name="AutoShape 5" descr="Image result for clip art scholarshi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838200" y="6761202"/>
            <a:ext cx="5183189" cy="246221"/>
          </a:xfrm>
          <a:prstGeom prst="rect">
            <a:avLst/>
          </a:prstGeom>
          <a:noFill/>
        </p:spPr>
        <p:txBody>
          <a:bodyPr wrap="square" rtlCol="0">
            <a:spAutoFit/>
          </a:bodyPr>
          <a:lstStyle/>
          <a:p>
            <a:pPr algn="ctr"/>
            <a:r>
              <a:rPr lang="en-US" sz="1000" dirty="0" smtClean="0">
                <a:latin typeface="Tahoma" panose="020B0604030504040204" pitchFamily="34" charset="0"/>
                <a:ea typeface="Tahoma" panose="020B0604030504040204" pitchFamily="34" charset="0"/>
                <a:cs typeface="Tahoma" panose="020B0604030504040204" pitchFamily="34" charset="0"/>
              </a:rPr>
              <a:t>Pictured (left to right) are Debbie Baker, Diane Bernier and Patty Crowley</a:t>
            </a:r>
            <a:endParaRPr lang="en-US" sz="1000" u="sng" dirty="0">
              <a:solidFill>
                <a:schemeClr val="accent2">
                  <a:lumMod val="50000"/>
                </a:schemeClr>
              </a:solidFill>
            </a:endParaRPr>
          </a:p>
        </p:txBody>
      </p:sp>
      <p:pic>
        <p:nvPicPr>
          <p:cNvPr id="1026" name="Picture 2" descr="Image result for GAVEL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0375" y="1143000"/>
            <a:ext cx="1978025" cy="1287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Owner\Documents\Garden Club\P82000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741612"/>
            <a:ext cx="5183189" cy="3887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286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4572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CLUB COMMITTEE INFORMATION</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2" descr="http://clipart-library.com/image_gallery/51524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044804"/>
            <a:ext cx="2438400" cy="18507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200400" y="1006569"/>
            <a:ext cx="3200400" cy="1938992"/>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Hospitality Committee co-chairwomen Joan Lynch and Wendy Mitchell announce that refreshment sign up sheets will be circulated during the September meeting.  Everyone is urged to consider assisting the committee at least once!</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dirty="0" smtClean="0">
                <a:latin typeface="Tahoma" panose="020B0604030504040204" pitchFamily="34" charset="0"/>
                <a:ea typeface="Tahoma" panose="020B0604030504040204" pitchFamily="34" charset="0"/>
                <a:cs typeface="Tahoma" panose="020B0604030504040204" pitchFamily="34" charset="0"/>
              </a:rPr>
              <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dirty="0" smtClean="0">
                <a:latin typeface="Tahoma" panose="020B0604030504040204" pitchFamily="34" charset="0"/>
                <a:ea typeface="Tahoma" panose="020B0604030504040204" pitchFamily="34" charset="0"/>
                <a:cs typeface="Tahoma" panose="020B0604030504040204" pitchFamily="34" charset="0"/>
              </a:rPr>
              <a:t>Also, the Club’s Board of Directors will be providing refreshment items for the September meeting.</a:t>
            </a:r>
            <a:endParaRPr lang="en-US" sz="1200" u="sng" dirty="0">
              <a:solidFill>
                <a:schemeClr val="accent2">
                  <a:lumMod val="50000"/>
                </a:schemeClr>
              </a:solidFill>
            </a:endParaRPr>
          </a:p>
        </p:txBody>
      </p:sp>
      <p:pic>
        <p:nvPicPr>
          <p:cNvPr id="6" name="Picture 5" descr="C:\Users\Cindy\AppData\Local\Microsoft\Windows\Temporary Internet Files\Content.IE5\8ZGPXJQQ\HolisticHerbs[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200" y="3581400"/>
            <a:ext cx="3114675" cy="1819275"/>
          </a:xfrm>
          <a:prstGeom prst="rect">
            <a:avLst/>
          </a:prstGeom>
          <a:noFill/>
          <a:ln>
            <a:noFill/>
          </a:ln>
        </p:spPr>
      </p:pic>
      <p:sp>
        <p:nvSpPr>
          <p:cNvPr id="7" name="TextBox 6"/>
          <p:cNvSpPr txBox="1"/>
          <p:nvPr/>
        </p:nvSpPr>
        <p:spPr>
          <a:xfrm>
            <a:off x="228600" y="3579674"/>
            <a:ext cx="2971800" cy="1754326"/>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The next scheduled Club effort to maintain and enlarge the herb garden at the Windsor Historical Society facility, will be Saturday, September 29</a:t>
            </a:r>
            <a:r>
              <a:rPr lang="en-US" sz="1200" baseline="30000" dirty="0" smtClean="0">
                <a:latin typeface="Tahoma" panose="020B0604030504040204" pitchFamily="34" charset="0"/>
                <a:ea typeface="Tahoma" panose="020B0604030504040204" pitchFamily="34" charset="0"/>
                <a:cs typeface="Tahoma" panose="020B0604030504040204" pitchFamily="34" charset="0"/>
              </a:rPr>
              <a:t>th</a:t>
            </a:r>
            <a:r>
              <a:rPr lang="en-US" sz="1200" dirty="0" smtClean="0">
                <a:latin typeface="Tahoma" panose="020B0604030504040204" pitchFamily="34" charset="0"/>
                <a:ea typeface="Tahoma" panose="020B0604030504040204" pitchFamily="34" charset="0"/>
                <a:cs typeface="Tahoma" panose="020B0604030504040204" pitchFamily="34" charset="0"/>
              </a:rPr>
              <a:t>.  The start time will be 9:30 AM.  If you can assist with this activity, please contact Cindy Daniels.  With many hands helping, only 2 hours should be necessary to complete all necessary tasks!</a:t>
            </a:r>
            <a:endParaRPr lang="en-US" sz="1200" u="sng" dirty="0">
              <a:solidFill>
                <a:schemeClr val="accent2">
                  <a:lumMod val="50000"/>
                </a:schemeClr>
              </a:solidFill>
            </a:endParaRPr>
          </a:p>
        </p:txBody>
      </p:sp>
      <p:cxnSp>
        <p:nvCxnSpPr>
          <p:cNvPr id="4" name="Straight Connector 3"/>
          <p:cNvCxnSpPr/>
          <p:nvPr/>
        </p:nvCxnSpPr>
        <p:spPr>
          <a:xfrm>
            <a:off x="1295400" y="3200400"/>
            <a:ext cx="4267200"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400" y="5638800"/>
            <a:ext cx="4267200"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5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762000"/>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CLUB MEMBERSHIP INFORMATION</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0" y="3565028"/>
            <a:ext cx="6858000" cy="307777"/>
          </a:xfrm>
          <a:prstGeom prst="rect">
            <a:avLst/>
          </a:prstGeom>
          <a:noFill/>
        </p:spPr>
        <p:txBody>
          <a:bodyPr wrap="square" rtlCol="0">
            <a:spAutoFit/>
          </a:bodyPr>
          <a:lstStyle/>
          <a:p>
            <a:pPr algn="ctr"/>
            <a:r>
              <a:rPr lang="en-US" sz="1400" b="1" u="sng" dirty="0" smtClean="0">
                <a:latin typeface="Tahoma" panose="020B0604030504040204" pitchFamily="34" charset="0"/>
                <a:ea typeface="Tahoma" panose="020B0604030504040204" pitchFamily="34" charset="0"/>
                <a:cs typeface="Tahoma" panose="020B0604030504040204" pitchFamily="34" charset="0"/>
              </a:rPr>
              <a:t>REQUESTING ASSISTANCE FROM THE CLUB</a:t>
            </a:r>
            <a:endParaRPr lang="en-US" sz="1400" b="1" u="sng"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362200" y="4038600"/>
            <a:ext cx="4114800" cy="1754326"/>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The members of the Windsor Garden Club are able and willing to provide both the design and installation of landscape beautification projects within Windsor.  If you would like additional information about obtaining the Club’s assistance, please download the information document and application form from the Club’s website.  (Word and PDF formats are available.)</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dirty="0" smtClean="0">
                <a:latin typeface="Tahoma" panose="020B0604030504040204" pitchFamily="34" charset="0"/>
                <a:ea typeface="Tahoma" panose="020B0604030504040204" pitchFamily="34" charset="0"/>
                <a:cs typeface="Tahoma" panose="020B0604030504040204" pitchFamily="34" charset="0"/>
              </a:rPr>
              <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u="sng" dirty="0" smtClean="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WWW.WINDSORGARDENCLUBCT.ORG</a:t>
            </a:r>
            <a:endParaRPr lang="en-US" sz="1200" u="sng" dirty="0">
              <a:solidFill>
                <a:schemeClr val="accent2">
                  <a:lumMod val="50000"/>
                </a:schemeClr>
              </a:solidFill>
            </a:endParaRPr>
          </a:p>
        </p:txBody>
      </p:sp>
      <p:pic>
        <p:nvPicPr>
          <p:cNvPr id="1026" name="Picture 2" descr="https://tse1.mm.bing.net/th?id=OIP.GgFb6N5Mjv5VT2mZRbU-kgHaHW&amp;pid=15.1&amp;P=0&amp;w=164&amp;h=164"/>
          <p:cNvPicPr>
            <a:picLocks noChangeAspect="1" noChangeArrowheads="1"/>
          </p:cNvPicPr>
          <p:nvPr/>
        </p:nvPicPr>
        <p:blipFill rotWithShape="1">
          <a:blip r:embed="rId2">
            <a:extLst>
              <a:ext uri="{28A0092B-C50C-407E-A947-70E740481C1C}">
                <a14:useLocalDpi xmlns:a14="http://schemas.microsoft.com/office/drawing/2010/main" val="0"/>
              </a:ext>
            </a:extLst>
          </a:blip>
          <a:srcRect b="6064"/>
          <a:stretch/>
        </p:blipFill>
        <p:spPr bwMode="auto">
          <a:xfrm>
            <a:off x="450273" y="4237324"/>
            <a:ext cx="1676400" cy="156512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362200" y="1145977"/>
            <a:ext cx="4191000" cy="1754326"/>
          </a:xfrm>
          <a:prstGeom prst="rect">
            <a:avLst/>
          </a:prstGeom>
          <a:noFill/>
        </p:spPr>
        <p:txBody>
          <a:bodyPr wrap="square" rtlCol="0">
            <a:spAutoFit/>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Club membership is open to anyone who has an interest in plants, landscaping, horticulture and other related topics.  Annual membership dues are $20.00 for an individual and $35.00 for a family.  Renewal memberships are typically due June 1</a:t>
            </a:r>
            <a:r>
              <a:rPr lang="en-US" sz="1200" baseline="30000" dirty="0" smtClean="0">
                <a:latin typeface="Tahoma" panose="020B0604030504040204" pitchFamily="34" charset="0"/>
                <a:ea typeface="Tahoma" panose="020B0604030504040204" pitchFamily="34" charset="0"/>
                <a:cs typeface="Tahoma" panose="020B0604030504040204" pitchFamily="34" charset="0"/>
              </a:rPr>
              <a:t>st</a:t>
            </a:r>
            <a:r>
              <a:rPr lang="en-US" sz="1200" dirty="0" smtClean="0">
                <a:latin typeface="Tahoma" panose="020B0604030504040204" pitchFamily="34" charset="0"/>
                <a:ea typeface="Tahoma" panose="020B0604030504040204" pitchFamily="34" charset="0"/>
                <a:cs typeface="Tahoma" panose="020B0604030504040204" pitchFamily="34" charset="0"/>
              </a:rPr>
              <a:t> while new memberships are accepted at any time.  The current membership application form is available on the Club’s website.</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dirty="0" smtClean="0">
                <a:latin typeface="Tahoma" panose="020B0604030504040204" pitchFamily="34" charset="0"/>
                <a:ea typeface="Tahoma" panose="020B0604030504040204" pitchFamily="34" charset="0"/>
                <a:cs typeface="Tahoma" panose="020B0604030504040204" pitchFamily="34" charset="0"/>
              </a:rPr>
              <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u="sng" dirty="0" smtClean="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WWW.WINDSORGARDENCLUBCT.ORG</a:t>
            </a:r>
            <a:endParaRPr lang="en-US" sz="1200" u="sng" dirty="0">
              <a:solidFill>
                <a:schemeClr val="accent2">
                  <a:lumMod val="50000"/>
                </a:schemeClr>
              </a:solidFill>
            </a:endParaRPr>
          </a:p>
        </p:txBody>
      </p:sp>
      <p:pic>
        <p:nvPicPr>
          <p:cNvPr id="1028" name="Picture 4" descr="https://tse1.mm.bing.net/th?id=OIP.OfeY1iv58c-qZDiPWuuQBgHaHa&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1245177"/>
            <a:ext cx="1726623" cy="1726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4032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812</Words>
  <Application>Microsoft Office PowerPoint</Application>
  <PresentationFormat>On-screen Show (4:3)</PresentationFormat>
  <Paragraphs>68</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68</cp:revision>
  <dcterms:created xsi:type="dcterms:W3CDTF">2006-08-16T00:00:00Z</dcterms:created>
  <dcterms:modified xsi:type="dcterms:W3CDTF">2018-09-03T20:50:58Z</dcterms:modified>
</cp:coreProperties>
</file>