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9" r:id="rId3"/>
    <p:sldId id="258" r:id="rId4"/>
    <p:sldId id="260" r:id="rId5"/>
    <p:sldId id="262" r:id="rId6"/>
    <p:sldId id="261" r:id="rId7"/>
    <p:sldId id="257" r:id="rId8"/>
  </p:sldIdLst>
  <p:sldSz cx="6858000" cy="9144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181" autoAdjust="0"/>
    <p:restoredTop sz="94660"/>
  </p:normalViewPr>
  <p:slideViewPr>
    <p:cSldViewPr>
      <p:cViewPr>
        <p:scale>
          <a:sx n="100" d="100"/>
          <a:sy n="100" d="100"/>
        </p:scale>
        <p:origin x="-1332" y="21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186D3A9-EE9C-46B6-B24A-CEFA15A66448}" type="datetimeFigureOut">
              <a:rPr lang="en-US" smtClean="0"/>
              <a:t>9/3/2018</a:t>
            </a:fld>
            <a:endParaRPr lang="en-US"/>
          </a:p>
        </p:txBody>
      </p:sp>
      <p:sp>
        <p:nvSpPr>
          <p:cNvPr id="4" name="Slide Image Placeholder 3"/>
          <p:cNvSpPr>
            <a:spLocks noGrp="1" noRot="1" noChangeAspect="1"/>
          </p:cNvSpPr>
          <p:nvPr>
            <p:ph type="sldImg" idx="2"/>
          </p:nvPr>
        </p:nvSpPr>
        <p:spPr>
          <a:xfrm>
            <a:off x="2306638" y="720725"/>
            <a:ext cx="2701925"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3F99269-C620-46D0-9F43-B11076D4B46C}" type="slidenum">
              <a:rPr lang="en-US" smtClean="0"/>
              <a:t>‹#›</a:t>
            </a:fld>
            <a:endParaRPr lang="en-US"/>
          </a:p>
        </p:txBody>
      </p:sp>
    </p:spTree>
    <p:extLst>
      <p:ext uri="{BB962C8B-B14F-4D97-AF65-F5344CB8AC3E}">
        <p14:creationId xmlns:p14="http://schemas.microsoft.com/office/powerpoint/2010/main" val="318766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F99269-C620-46D0-9F43-B11076D4B46C}" type="slidenum">
              <a:rPr lang="en-US" smtClean="0"/>
              <a:t>2</a:t>
            </a:fld>
            <a:endParaRPr lang="en-US"/>
          </a:p>
        </p:txBody>
      </p:sp>
    </p:spTree>
    <p:extLst>
      <p:ext uri="{BB962C8B-B14F-4D97-AF65-F5344CB8AC3E}">
        <p14:creationId xmlns:p14="http://schemas.microsoft.com/office/powerpoint/2010/main" val="4010586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342900" y="8475134"/>
            <a:ext cx="1600200" cy="486833"/>
          </a:xfrm>
          <a:prstGeom prst="rect">
            <a:avLst/>
          </a:prstGeom>
        </p:spPr>
        <p:txBody>
          <a:bodyPr/>
          <a:lstStyle/>
          <a:p>
            <a:fld id="{E50EBEF8-BCF1-4962-B344-8F16FBCD9C26}" type="datetime1">
              <a:rPr lang="en-US" smtClean="0"/>
              <a:t>9/3/2018</a:t>
            </a:fld>
            <a:endParaRPr lang="en-US"/>
          </a:p>
        </p:txBody>
      </p:sp>
      <p:sp>
        <p:nvSpPr>
          <p:cNvPr id="5" name="Footer Placeholder 4"/>
          <p:cNvSpPr>
            <a:spLocks noGrp="1"/>
          </p:cNvSpPr>
          <p:nvPr>
            <p:ph type="ftr" sz="quarter" idx="11"/>
          </p:nvPr>
        </p:nvSpPr>
        <p:spPr>
          <a:xfrm>
            <a:off x="2343150" y="8475134"/>
            <a:ext cx="2171700" cy="486833"/>
          </a:xfrm>
          <a:prstGeom prst="rect">
            <a:avLst/>
          </a:prstGeom>
        </p:spPr>
        <p:txBody>
          <a:bodyPr/>
          <a:lstStyle/>
          <a:p>
            <a:r>
              <a:rPr lang="en-US" smtClean="0"/>
              <a:t>The Windsor Garden Club</a:t>
            </a:r>
            <a:endParaRPr lang="en-US"/>
          </a:p>
        </p:txBody>
      </p:sp>
      <p:sp>
        <p:nvSpPr>
          <p:cNvPr id="6" name="Slide Number Placeholder 5"/>
          <p:cNvSpPr>
            <a:spLocks noGrp="1"/>
          </p:cNvSpPr>
          <p:nvPr>
            <p:ph type="sldNum" sz="quarter" idx="12"/>
          </p:nvPr>
        </p:nvSpPr>
        <p:spPr>
          <a:xfrm>
            <a:off x="4914900" y="8475134"/>
            <a:ext cx="1600200" cy="486833"/>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2133601"/>
            <a:ext cx="6172200" cy="603461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42900" y="8475134"/>
            <a:ext cx="1600200" cy="486833"/>
          </a:xfrm>
          <a:prstGeom prst="rect">
            <a:avLst/>
          </a:prstGeom>
        </p:spPr>
        <p:txBody>
          <a:bodyPr/>
          <a:lstStyle/>
          <a:p>
            <a:fld id="{DDDAD2B1-740A-430A-89A7-0472B4666199}" type="datetime1">
              <a:rPr lang="en-US" smtClean="0"/>
              <a:t>9/3/2018</a:t>
            </a:fld>
            <a:endParaRPr lang="en-US"/>
          </a:p>
        </p:txBody>
      </p:sp>
      <p:sp>
        <p:nvSpPr>
          <p:cNvPr id="5" name="Footer Placeholder 4"/>
          <p:cNvSpPr>
            <a:spLocks noGrp="1"/>
          </p:cNvSpPr>
          <p:nvPr>
            <p:ph type="ftr" sz="quarter" idx="11"/>
          </p:nvPr>
        </p:nvSpPr>
        <p:spPr>
          <a:xfrm>
            <a:off x="2343150" y="8475134"/>
            <a:ext cx="2171700" cy="486833"/>
          </a:xfrm>
          <a:prstGeom prst="rect">
            <a:avLst/>
          </a:prstGeom>
        </p:spPr>
        <p:txBody>
          <a:bodyPr/>
          <a:lstStyle/>
          <a:p>
            <a:r>
              <a:rPr lang="en-US" smtClean="0"/>
              <a:t>The Windsor Garden Club</a:t>
            </a:r>
            <a:endParaRPr lang="en-US"/>
          </a:p>
        </p:txBody>
      </p:sp>
      <p:sp>
        <p:nvSpPr>
          <p:cNvPr id="6" name="Slide Number Placeholder 5"/>
          <p:cNvSpPr>
            <a:spLocks noGrp="1"/>
          </p:cNvSpPr>
          <p:nvPr>
            <p:ph type="sldNum" sz="quarter" idx="12"/>
          </p:nvPr>
        </p:nvSpPr>
        <p:spPr>
          <a:xfrm>
            <a:off x="4914900" y="8475134"/>
            <a:ext cx="1600200" cy="486833"/>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42900" y="8475134"/>
            <a:ext cx="1600200" cy="486833"/>
          </a:xfrm>
          <a:prstGeom prst="rect">
            <a:avLst/>
          </a:prstGeom>
        </p:spPr>
        <p:txBody>
          <a:bodyPr/>
          <a:lstStyle/>
          <a:p>
            <a:fld id="{8886A2F4-E2A9-4997-B442-00ADC5BF2F8C}" type="datetime1">
              <a:rPr lang="en-US" smtClean="0"/>
              <a:t>9/3/2018</a:t>
            </a:fld>
            <a:endParaRPr lang="en-US"/>
          </a:p>
        </p:txBody>
      </p:sp>
      <p:sp>
        <p:nvSpPr>
          <p:cNvPr id="5" name="Footer Placeholder 4"/>
          <p:cNvSpPr>
            <a:spLocks noGrp="1"/>
          </p:cNvSpPr>
          <p:nvPr>
            <p:ph type="ftr" sz="quarter" idx="11"/>
          </p:nvPr>
        </p:nvSpPr>
        <p:spPr>
          <a:xfrm>
            <a:off x="2343150" y="8475134"/>
            <a:ext cx="2171700" cy="486833"/>
          </a:xfrm>
          <a:prstGeom prst="rect">
            <a:avLst/>
          </a:prstGeom>
        </p:spPr>
        <p:txBody>
          <a:bodyPr/>
          <a:lstStyle/>
          <a:p>
            <a:r>
              <a:rPr lang="en-US" smtClean="0"/>
              <a:t>The Windsor Garden Club</a:t>
            </a:r>
            <a:endParaRPr lang="en-US"/>
          </a:p>
        </p:txBody>
      </p:sp>
      <p:sp>
        <p:nvSpPr>
          <p:cNvPr id="6" name="Slide Number Placeholder 5"/>
          <p:cNvSpPr>
            <a:spLocks noGrp="1"/>
          </p:cNvSpPr>
          <p:nvPr>
            <p:ph type="sldNum" sz="quarter" idx="12"/>
          </p:nvPr>
        </p:nvSpPr>
        <p:spPr>
          <a:xfrm>
            <a:off x="4914900" y="8475134"/>
            <a:ext cx="1600200" cy="486833"/>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42900" y="2133601"/>
            <a:ext cx="6172200" cy="603461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42900" y="8475134"/>
            <a:ext cx="1600200" cy="486833"/>
          </a:xfrm>
          <a:prstGeom prst="rect">
            <a:avLst/>
          </a:prstGeom>
        </p:spPr>
        <p:txBody>
          <a:bodyPr/>
          <a:lstStyle/>
          <a:p>
            <a:fld id="{1B343A56-5048-4D2F-ADEA-DFBB17DCC6B0}" type="datetime1">
              <a:rPr lang="en-US" smtClean="0"/>
              <a:t>9/3/2018</a:t>
            </a:fld>
            <a:endParaRPr lang="en-US"/>
          </a:p>
        </p:txBody>
      </p:sp>
      <p:sp>
        <p:nvSpPr>
          <p:cNvPr id="5" name="Footer Placeholder 4"/>
          <p:cNvSpPr>
            <a:spLocks noGrp="1"/>
          </p:cNvSpPr>
          <p:nvPr>
            <p:ph type="ftr" sz="quarter" idx="11"/>
          </p:nvPr>
        </p:nvSpPr>
        <p:spPr>
          <a:xfrm>
            <a:off x="2343150" y="8475134"/>
            <a:ext cx="2171700" cy="486833"/>
          </a:xfrm>
          <a:prstGeom prst="rect">
            <a:avLst/>
          </a:prstGeom>
        </p:spPr>
        <p:txBody>
          <a:bodyPr/>
          <a:lstStyle/>
          <a:p>
            <a:r>
              <a:rPr lang="en-US" smtClean="0"/>
              <a:t>The Windsor Garden Club</a:t>
            </a:r>
            <a:endParaRPr lang="en-US"/>
          </a:p>
        </p:txBody>
      </p:sp>
      <p:sp>
        <p:nvSpPr>
          <p:cNvPr id="6" name="Slide Number Placeholder 5"/>
          <p:cNvSpPr>
            <a:spLocks noGrp="1"/>
          </p:cNvSpPr>
          <p:nvPr>
            <p:ph type="sldNum" sz="quarter" idx="12"/>
          </p:nvPr>
        </p:nvSpPr>
        <p:spPr>
          <a:xfrm>
            <a:off x="4914900" y="8475134"/>
            <a:ext cx="1600200" cy="486833"/>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42900" y="8475134"/>
            <a:ext cx="1600200" cy="486833"/>
          </a:xfrm>
          <a:prstGeom prst="rect">
            <a:avLst/>
          </a:prstGeom>
        </p:spPr>
        <p:txBody>
          <a:bodyPr/>
          <a:lstStyle/>
          <a:p>
            <a:fld id="{3E8D4F9C-7EBF-499A-8843-4BB8FC08ACE6}" type="datetime1">
              <a:rPr lang="en-US" smtClean="0"/>
              <a:t>9/3/2018</a:t>
            </a:fld>
            <a:endParaRPr lang="en-US"/>
          </a:p>
        </p:txBody>
      </p:sp>
      <p:sp>
        <p:nvSpPr>
          <p:cNvPr id="5" name="Footer Placeholder 4"/>
          <p:cNvSpPr>
            <a:spLocks noGrp="1"/>
          </p:cNvSpPr>
          <p:nvPr>
            <p:ph type="ftr" sz="quarter" idx="11"/>
          </p:nvPr>
        </p:nvSpPr>
        <p:spPr>
          <a:xfrm>
            <a:off x="2343150" y="8475134"/>
            <a:ext cx="2171700" cy="486833"/>
          </a:xfrm>
          <a:prstGeom prst="rect">
            <a:avLst/>
          </a:prstGeom>
        </p:spPr>
        <p:txBody>
          <a:bodyPr/>
          <a:lstStyle/>
          <a:p>
            <a:r>
              <a:rPr lang="en-US" smtClean="0"/>
              <a:t>The Windsor Garden Club</a:t>
            </a:r>
            <a:endParaRPr lang="en-US"/>
          </a:p>
        </p:txBody>
      </p:sp>
      <p:sp>
        <p:nvSpPr>
          <p:cNvPr id="6" name="Slide Number Placeholder 5"/>
          <p:cNvSpPr>
            <a:spLocks noGrp="1"/>
          </p:cNvSpPr>
          <p:nvPr>
            <p:ph type="sldNum" sz="quarter" idx="12"/>
          </p:nvPr>
        </p:nvSpPr>
        <p:spPr>
          <a:xfrm>
            <a:off x="4914900" y="8475134"/>
            <a:ext cx="1600200" cy="486833"/>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42900" y="8475134"/>
            <a:ext cx="1600200" cy="486833"/>
          </a:xfrm>
          <a:prstGeom prst="rect">
            <a:avLst/>
          </a:prstGeom>
        </p:spPr>
        <p:txBody>
          <a:bodyPr/>
          <a:lstStyle/>
          <a:p>
            <a:fld id="{457A77A6-1FA4-4641-ADC8-7C4199381146}" type="datetime1">
              <a:rPr lang="en-US" smtClean="0"/>
              <a:t>9/3/2018</a:t>
            </a:fld>
            <a:endParaRPr lang="en-US"/>
          </a:p>
        </p:txBody>
      </p:sp>
      <p:sp>
        <p:nvSpPr>
          <p:cNvPr id="6" name="Footer Placeholder 5"/>
          <p:cNvSpPr>
            <a:spLocks noGrp="1"/>
          </p:cNvSpPr>
          <p:nvPr>
            <p:ph type="ftr" sz="quarter" idx="11"/>
          </p:nvPr>
        </p:nvSpPr>
        <p:spPr>
          <a:xfrm>
            <a:off x="2343150" y="8475134"/>
            <a:ext cx="2171700" cy="486833"/>
          </a:xfrm>
          <a:prstGeom prst="rect">
            <a:avLst/>
          </a:prstGeom>
        </p:spPr>
        <p:txBody>
          <a:bodyPr/>
          <a:lstStyle/>
          <a:p>
            <a:r>
              <a:rPr lang="en-US" smtClean="0"/>
              <a:t>The Windsor Garden Club</a:t>
            </a:r>
            <a:endParaRPr lang="en-US"/>
          </a:p>
        </p:txBody>
      </p:sp>
      <p:sp>
        <p:nvSpPr>
          <p:cNvPr id="7" name="Slide Number Placeholder 6"/>
          <p:cNvSpPr>
            <a:spLocks noGrp="1"/>
          </p:cNvSpPr>
          <p:nvPr>
            <p:ph type="sldNum" sz="quarter" idx="12"/>
          </p:nvPr>
        </p:nvSpPr>
        <p:spPr>
          <a:xfrm>
            <a:off x="4914900" y="8475134"/>
            <a:ext cx="1600200" cy="486833"/>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42900" y="8475134"/>
            <a:ext cx="1600200" cy="486833"/>
          </a:xfrm>
          <a:prstGeom prst="rect">
            <a:avLst/>
          </a:prstGeom>
        </p:spPr>
        <p:txBody>
          <a:bodyPr/>
          <a:lstStyle/>
          <a:p>
            <a:fld id="{A512E88A-9FB8-4F93-B8FA-875136D95A37}" type="datetime1">
              <a:rPr lang="en-US" smtClean="0"/>
              <a:t>9/3/2018</a:t>
            </a:fld>
            <a:endParaRPr lang="en-US"/>
          </a:p>
        </p:txBody>
      </p:sp>
      <p:sp>
        <p:nvSpPr>
          <p:cNvPr id="8" name="Footer Placeholder 7"/>
          <p:cNvSpPr>
            <a:spLocks noGrp="1"/>
          </p:cNvSpPr>
          <p:nvPr>
            <p:ph type="ftr" sz="quarter" idx="11"/>
          </p:nvPr>
        </p:nvSpPr>
        <p:spPr>
          <a:xfrm>
            <a:off x="2343150" y="8475134"/>
            <a:ext cx="2171700" cy="486833"/>
          </a:xfrm>
          <a:prstGeom prst="rect">
            <a:avLst/>
          </a:prstGeom>
        </p:spPr>
        <p:txBody>
          <a:bodyPr/>
          <a:lstStyle/>
          <a:p>
            <a:r>
              <a:rPr lang="en-US" smtClean="0"/>
              <a:t>The Windsor Garden Club</a:t>
            </a:r>
            <a:endParaRPr lang="en-US"/>
          </a:p>
        </p:txBody>
      </p:sp>
      <p:sp>
        <p:nvSpPr>
          <p:cNvPr id="9" name="Slide Number Placeholder 8"/>
          <p:cNvSpPr>
            <a:spLocks noGrp="1"/>
          </p:cNvSpPr>
          <p:nvPr>
            <p:ph type="sldNum" sz="quarter" idx="12"/>
          </p:nvPr>
        </p:nvSpPr>
        <p:spPr>
          <a:xfrm>
            <a:off x="4914900" y="8475134"/>
            <a:ext cx="1600200" cy="486833"/>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42900" y="8475134"/>
            <a:ext cx="1600200" cy="486833"/>
          </a:xfrm>
          <a:prstGeom prst="rect">
            <a:avLst/>
          </a:prstGeom>
        </p:spPr>
        <p:txBody>
          <a:bodyPr/>
          <a:lstStyle/>
          <a:p>
            <a:fld id="{FD9E974C-8B04-4B28-A143-EB9BCA9FBB42}" type="datetime1">
              <a:rPr lang="en-US" smtClean="0"/>
              <a:t>9/3/2018</a:t>
            </a:fld>
            <a:endParaRPr lang="en-US"/>
          </a:p>
        </p:txBody>
      </p:sp>
      <p:sp>
        <p:nvSpPr>
          <p:cNvPr id="4" name="Footer Placeholder 3"/>
          <p:cNvSpPr>
            <a:spLocks noGrp="1"/>
          </p:cNvSpPr>
          <p:nvPr>
            <p:ph type="ftr" sz="quarter" idx="11"/>
          </p:nvPr>
        </p:nvSpPr>
        <p:spPr>
          <a:xfrm>
            <a:off x="2343150" y="8475134"/>
            <a:ext cx="2171700" cy="486833"/>
          </a:xfrm>
          <a:prstGeom prst="rect">
            <a:avLst/>
          </a:prstGeom>
        </p:spPr>
        <p:txBody>
          <a:bodyPr/>
          <a:lstStyle/>
          <a:p>
            <a:r>
              <a:rPr lang="en-US" smtClean="0"/>
              <a:t>The Windsor Garden Club</a:t>
            </a:r>
            <a:endParaRPr lang="en-US"/>
          </a:p>
        </p:txBody>
      </p:sp>
      <p:sp>
        <p:nvSpPr>
          <p:cNvPr id="5" name="Slide Number Placeholder 4"/>
          <p:cNvSpPr>
            <a:spLocks noGrp="1"/>
          </p:cNvSpPr>
          <p:nvPr>
            <p:ph type="sldNum" sz="quarter" idx="12"/>
          </p:nvPr>
        </p:nvSpPr>
        <p:spPr>
          <a:xfrm>
            <a:off x="4914900" y="8475134"/>
            <a:ext cx="1600200" cy="486833"/>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42900" y="8475134"/>
            <a:ext cx="1600200" cy="486833"/>
          </a:xfrm>
          <a:prstGeom prst="rect">
            <a:avLst/>
          </a:prstGeom>
        </p:spPr>
        <p:txBody>
          <a:bodyPr/>
          <a:lstStyle/>
          <a:p>
            <a:fld id="{AD33FEDD-84F4-4A99-B15F-5989F5E5231E}" type="datetime1">
              <a:rPr lang="en-US" smtClean="0"/>
              <a:t>9/3/2018</a:t>
            </a:fld>
            <a:endParaRPr lang="en-US"/>
          </a:p>
        </p:txBody>
      </p:sp>
      <p:sp>
        <p:nvSpPr>
          <p:cNvPr id="3" name="Footer Placeholder 2"/>
          <p:cNvSpPr>
            <a:spLocks noGrp="1"/>
          </p:cNvSpPr>
          <p:nvPr>
            <p:ph type="ftr" sz="quarter" idx="11"/>
          </p:nvPr>
        </p:nvSpPr>
        <p:spPr>
          <a:xfrm>
            <a:off x="2343150" y="8475134"/>
            <a:ext cx="2171700" cy="486833"/>
          </a:xfrm>
          <a:prstGeom prst="rect">
            <a:avLst/>
          </a:prstGeom>
        </p:spPr>
        <p:txBody>
          <a:bodyPr/>
          <a:lstStyle/>
          <a:p>
            <a:r>
              <a:rPr lang="en-US" smtClean="0"/>
              <a:t>The Windsor Garden Club</a:t>
            </a:r>
            <a:endParaRPr lang="en-US"/>
          </a:p>
        </p:txBody>
      </p:sp>
      <p:sp>
        <p:nvSpPr>
          <p:cNvPr id="4" name="Slide Number Placeholder 3"/>
          <p:cNvSpPr>
            <a:spLocks noGrp="1"/>
          </p:cNvSpPr>
          <p:nvPr>
            <p:ph type="sldNum" sz="quarter" idx="12"/>
          </p:nvPr>
        </p:nvSpPr>
        <p:spPr>
          <a:xfrm>
            <a:off x="4914900" y="8475134"/>
            <a:ext cx="1600200" cy="486833"/>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2900" y="8475134"/>
            <a:ext cx="1600200" cy="486833"/>
          </a:xfrm>
          <a:prstGeom prst="rect">
            <a:avLst/>
          </a:prstGeom>
        </p:spPr>
        <p:txBody>
          <a:bodyPr/>
          <a:lstStyle/>
          <a:p>
            <a:fld id="{6BB0F274-E68A-406C-AB08-7B0BCCDD763E}" type="datetime1">
              <a:rPr lang="en-US" smtClean="0"/>
              <a:t>9/3/2018</a:t>
            </a:fld>
            <a:endParaRPr lang="en-US"/>
          </a:p>
        </p:txBody>
      </p:sp>
      <p:sp>
        <p:nvSpPr>
          <p:cNvPr id="6" name="Footer Placeholder 5"/>
          <p:cNvSpPr>
            <a:spLocks noGrp="1"/>
          </p:cNvSpPr>
          <p:nvPr>
            <p:ph type="ftr" sz="quarter" idx="11"/>
          </p:nvPr>
        </p:nvSpPr>
        <p:spPr>
          <a:xfrm>
            <a:off x="2343150" y="8475134"/>
            <a:ext cx="2171700" cy="486833"/>
          </a:xfrm>
          <a:prstGeom prst="rect">
            <a:avLst/>
          </a:prstGeom>
        </p:spPr>
        <p:txBody>
          <a:bodyPr/>
          <a:lstStyle/>
          <a:p>
            <a:r>
              <a:rPr lang="en-US" smtClean="0"/>
              <a:t>The Windsor Garden Club</a:t>
            </a:r>
            <a:endParaRPr lang="en-US"/>
          </a:p>
        </p:txBody>
      </p:sp>
      <p:sp>
        <p:nvSpPr>
          <p:cNvPr id="7" name="Slide Number Placeholder 6"/>
          <p:cNvSpPr>
            <a:spLocks noGrp="1"/>
          </p:cNvSpPr>
          <p:nvPr>
            <p:ph type="sldNum" sz="quarter" idx="12"/>
          </p:nvPr>
        </p:nvSpPr>
        <p:spPr>
          <a:xfrm>
            <a:off x="4914900" y="8475134"/>
            <a:ext cx="1600200" cy="486833"/>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2900" y="8475134"/>
            <a:ext cx="1600200" cy="486833"/>
          </a:xfrm>
          <a:prstGeom prst="rect">
            <a:avLst/>
          </a:prstGeom>
        </p:spPr>
        <p:txBody>
          <a:bodyPr/>
          <a:lstStyle/>
          <a:p>
            <a:fld id="{5E1EB971-7ED5-4422-9C52-5687AE332BC7}" type="datetime1">
              <a:rPr lang="en-US" smtClean="0"/>
              <a:t>9/3/2018</a:t>
            </a:fld>
            <a:endParaRPr lang="en-US"/>
          </a:p>
        </p:txBody>
      </p:sp>
      <p:sp>
        <p:nvSpPr>
          <p:cNvPr id="6" name="Footer Placeholder 5"/>
          <p:cNvSpPr>
            <a:spLocks noGrp="1"/>
          </p:cNvSpPr>
          <p:nvPr>
            <p:ph type="ftr" sz="quarter" idx="11"/>
          </p:nvPr>
        </p:nvSpPr>
        <p:spPr>
          <a:xfrm>
            <a:off x="2343150" y="8475134"/>
            <a:ext cx="2171700" cy="486833"/>
          </a:xfrm>
          <a:prstGeom prst="rect">
            <a:avLst/>
          </a:prstGeom>
        </p:spPr>
        <p:txBody>
          <a:bodyPr/>
          <a:lstStyle/>
          <a:p>
            <a:r>
              <a:rPr lang="en-US" smtClean="0"/>
              <a:t>The Windsor Garden Club</a:t>
            </a:r>
            <a:endParaRPr lang="en-US"/>
          </a:p>
        </p:txBody>
      </p:sp>
      <p:sp>
        <p:nvSpPr>
          <p:cNvPr id="7" name="Slide Number Placeholder 6"/>
          <p:cNvSpPr>
            <a:spLocks noGrp="1"/>
          </p:cNvSpPr>
          <p:nvPr>
            <p:ph type="sldNum" sz="quarter" idx="12"/>
          </p:nvPr>
        </p:nvSpPr>
        <p:spPr>
          <a:xfrm>
            <a:off x="4914900" y="8475134"/>
            <a:ext cx="1600200" cy="486833"/>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userDrawn="1"/>
        </p:nvSpPr>
        <p:spPr>
          <a:xfrm>
            <a:off x="228600" y="8714601"/>
            <a:ext cx="1600200" cy="261610"/>
          </a:xfrm>
          <a:prstGeom prst="rect">
            <a:avLst/>
          </a:prstGeom>
          <a:noFill/>
        </p:spPr>
        <p:txBody>
          <a:bodyPr wrap="square" rtlCol="0">
            <a:spAutoFit/>
          </a:bodyPr>
          <a:lstStyle/>
          <a:p>
            <a:r>
              <a:rPr lang="en-US" sz="1100" b="1" dirty="0" smtClean="0">
                <a:latin typeface="Tahoma" panose="020B0604030504040204" pitchFamily="34" charset="0"/>
                <a:ea typeface="Tahoma" panose="020B0604030504040204" pitchFamily="34" charset="0"/>
                <a:cs typeface="Tahoma" panose="020B0604030504040204" pitchFamily="34" charset="0"/>
              </a:rPr>
              <a:t>September 2018</a:t>
            </a:r>
            <a:endParaRPr lang="en-US" sz="1100" b="1"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userDrawn="1"/>
        </p:nvSpPr>
        <p:spPr>
          <a:xfrm>
            <a:off x="2514600" y="8421469"/>
            <a:ext cx="2209800" cy="600164"/>
          </a:xfrm>
          <a:prstGeom prst="rect">
            <a:avLst/>
          </a:prstGeom>
          <a:noFill/>
        </p:spPr>
        <p:txBody>
          <a:bodyPr wrap="square" rtlCol="0">
            <a:spAutoFit/>
          </a:bodyPr>
          <a:lstStyle/>
          <a:p>
            <a:pPr algn="ctr"/>
            <a:r>
              <a:rPr lang="en-US" sz="1100" b="0" dirty="0" smtClean="0">
                <a:latin typeface="Tahoma" panose="020B0604030504040204" pitchFamily="34" charset="0"/>
                <a:ea typeface="Tahoma" panose="020B0604030504040204" pitchFamily="34" charset="0"/>
                <a:cs typeface="Tahoma" panose="020B0604030504040204" pitchFamily="34" charset="0"/>
              </a:rPr>
              <a:t>The Windsor Garden Club</a:t>
            </a:r>
            <a:br>
              <a:rPr lang="en-US" sz="1100" b="0" dirty="0" smtClean="0">
                <a:latin typeface="Tahoma" panose="020B0604030504040204" pitchFamily="34" charset="0"/>
                <a:ea typeface="Tahoma" panose="020B0604030504040204" pitchFamily="34" charset="0"/>
                <a:cs typeface="Tahoma" panose="020B0604030504040204" pitchFamily="34" charset="0"/>
              </a:rPr>
            </a:br>
            <a:r>
              <a:rPr lang="en-US" sz="1100" b="0" dirty="0" smtClean="0">
                <a:latin typeface="Tahoma" panose="020B0604030504040204" pitchFamily="34" charset="0"/>
                <a:ea typeface="Tahoma" panose="020B0604030504040204" pitchFamily="34" charset="0"/>
                <a:cs typeface="Tahoma" panose="020B0604030504040204" pitchFamily="34" charset="0"/>
              </a:rPr>
              <a:t>P.O. Box 233</a:t>
            </a:r>
            <a:br>
              <a:rPr lang="en-US" sz="1100" b="0" dirty="0" smtClean="0">
                <a:latin typeface="Tahoma" panose="020B0604030504040204" pitchFamily="34" charset="0"/>
                <a:ea typeface="Tahoma" panose="020B0604030504040204" pitchFamily="34" charset="0"/>
                <a:cs typeface="Tahoma" panose="020B0604030504040204" pitchFamily="34" charset="0"/>
              </a:rPr>
            </a:br>
            <a:r>
              <a:rPr lang="en-US" sz="1100" b="0" dirty="0" smtClean="0">
                <a:latin typeface="Tahoma" panose="020B0604030504040204" pitchFamily="34" charset="0"/>
                <a:ea typeface="Tahoma" panose="020B0604030504040204" pitchFamily="34" charset="0"/>
                <a:cs typeface="Tahoma" panose="020B0604030504040204" pitchFamily="34" charset="0"/>
              </a:rPr>
              <a:t>Windsor, Connecticut 06095</a:t>
            </a:r>
            <a:endParaRPr lang="en-US" sz="1100" b="0"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userDrawn="1"/>
        </p:nvSpPr>
        <p:spPr>
          <a:xfrm>
            <a:off x="5562600" y="8729990"/>
            <a:ext cx="990600" cy="261610"/>
          </a:xfrm>
          <a:prstGeom prst="rect">
            <a:avLst/>
          </a:prstGeom>
          <a:noFill/>
        </p:spPr>
        <p:txBody>
          <a:bodyPr wrap="square" rtlCol="0">
            <a:spAutoFit/>
          </a:bodyPr>
          <a:lstStyle/>
          <a:p>
            <a:pPr algn="r"/>
            <a:r>
              <a:rPr lang="en-US" sz="1100" b="0" dirty="0" smtClean="0">
                <a:latin typeface="Tahoma" panose="020B0604030504040204" pitchFamily="34" charset="0"/>
                <a:ea typeface="Tahoma" panose="020B0604030504040204" pitchFamily="34" charset="0"/>
                <a:cs typeface="Tahoma" panose="020B0604030504040204" pitchFamily="34" charset="0"/>
              </a:rPr>
              <a:t>Page </a:t>
            </a:r>
            <a:fld id="{13C1CCCC-0EB0-48DB-A86C-FFC049F2C897}" type="slidenum">
              <a:rPr lang="en-US" sz="1100" b="0" smtClean="0">
                <a:latin typeface="Tahoma" panose="020B0604030504040204" pitchFamily="34" charset="0"/>
                <a:ea typeface="Tahoma" panose="020B0604030504040204" pitchFamily="34" charset="0"/>
                <a:cs typeface="Tahoma" panose="020B0604030504040204" pitchFamily="34" charset="0"/>
              </a:rPr>
              <a:pPr algn="r"/>
              <a:t>‹#›</a:t>
            </a:fld>
            <a:endParaRPr lang="en-US" sz="1100" b="0" dirty="0">
              <a:latin typeface="Tahoma" panose="020B0604030504040204" pitchFamily="34" charset="0"/>
              <a:ea typeface="Tahoma" panose="020B0604030504040204" pitchFamily="34" charset="0"/>
              <a:cs typeface="Tahom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752600"/>
            <a:ext cx="2057400" cy="1752600"/>
          </a:xfrm>
          <a:prstGeom prst="rect">
            <a:avLst/>
          </a:prstGeom>
          <a:noFill/>
          <a:ln>
            <a:noFill/>
          </a:ln>
        </p:spPr>
      </p:pic>
      <p:sp>
        <p:nvSpPr>
          <p:cNvPr id="8" name="TextBox 7"/>
          <p:cNvSpPr txBox="1"/>
          <p:nvPr/>
        </p:nvSpPr>
        <p:spPr>
          <a:xfrm>
            <a:off x="0" y="924580"/>
            <a:ext cx="6858000" cy="523220"/>
          </a:xfrm>
          <a:prstGeom prst="rect">
            <a:avLst/>
          </a:prstGeom>
          <a:noFill/>
        </p:spPr>
        <p:txBody>
          <a:bodyPr wrap="square" rtlCol="0">
            <a:spAutoFit/>
          </a:bodyPr>
          <a:lstStyle/>
          <a:p>
            <a:pPr algn="ctr"/>
            <a:r>
              <a:rPr lang="en-US" sz="1400" dirty="0" smtClean="0">
                <a:latin typeface="Tahoma" panose="020B0604030504040204" pitchFamily="34" charset="0"/>
                <a:ea typeface="Tahoma" panose="020B0604030504040204" pitchFamily="34" charset="0"/>
                <a:cs typeface="Tahoma" panose="020B0604030504040204" pitchFamily="34" charset="0"/>
              </a:rPr>
              <a:t>THE PERIODIC NEWSLETTER OF THE WINDSOR (CT) GARDEN CLUB</a:t>
            </a:r>
            <a:br>
              <a:rPr lang="en-US" sz="1400" dirty="0" smtClean="0">
                <a:latin typeface="Tahoma" panose="020B0604030504040204" pitchFamily="34" charset="0"/>
                <a:ea typeface="Tahoma" panose="020B0604030504040204" pitchFamily="34" charset="0"/>
                <a:cs typeface="Tahoma" panose="020B0604030504040204" pitchFamily="34" charset="0"/>
              </a:rPr>
            </a:br>
            <a:r>
              <a:rPr lang="en-US" sz="1400" dirty="0" smtClean="0">
                <a:latin typeface="Tahoma" panose="020B0604030504040204" pitchFamily="34" charset="0"/>
                <a:ea typeface="Tahoma" panose="020B0604030504040204" pitchFamily="34" charset="0"/>
                <a:cs typeface="Tahoma" panose="020B0604030504040204" pitchFamily="34" charset="0"/>
              </a:rPr>
              <a:t>CELEBRATING </a:t>
            </a:r>
            <a:r>
              <a:rPr lang="en-US" sz="14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81</a:t>
            </a:r>
            <a:r>
              <a:rPr lang="en-US" sz="1400" dirty="0" smtClean="0">
                <a:latin typeface="Tahoma" panose="020B0604030504040204" pitchFamily="34" charset="0"/>
                <a:ea typeface="Tahoma" panose="020B0604030504040204" pitchFamily="34" charset="0"/>
                <a:cs typeface="Tahoma" panose="020B0604030504040204" pitchFamily="34" charset="0"/>
              </a:rPr>
              <a:t> YEARS OF CONTINUOUS EXISTENCE</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2971800" y="1905000"/>
            <a:ext cx="3581400" cy="1169551"/>
          </a:xfrm>
          <a:prstGeom prst="rect">
            <a:avLst/>
          </a:prstGeom>
          <a:noFill/>
        </p:spPr>
        <p:txBody>
          <a:bodyPr wrap="square" rtlCol="0">
            <a:spAutoFit/>
          </a:bodyPr>
          <a:lstStyle/>
          <a:p>
            <a:pPr algn="r"/>
            <a:r>
              <a:rPr lang="en-US" sz="1000" dirty="0" smtClean="0">
                <a:latin typeface="Tahoma" panose="020B0604030504040204" pitchFamily="34" charset="0"/>
                <a:ea typeface="Tahoma" panose="020B0604030504040204" pitchFamily="34" charset="0"/>
                <a:cs typeface="Tahoma" panose="020B0604030504040204" pitchFamily="34" charset="0"/>
              </a:rPr>
              <a:t>Co-Presidents: Debbie Baker and Patty Crowley</a:t>
            </a:r>
            <a:br>
              <a:rPr lang="en-US" sz="1000" dirty="0" smtClean="0">
                <a:latin typeface="Tahoma" panose="020B0604030504040204" pitchFamily="34" charset="0"/>
                <a:ea typeface="Tahoma" panose="020B0604030504040204" pitchFamily="34" charset="0"/>
                <a:cs typeface="Tahoma" panose="020B0604030504040204" pitchFamily="34" charset="0"/>
              </a:rPr>
            </a:br>
            <a:r>
              <a:rPr lang="en-US" sz="1000" dirty="0" smtClean="0">
                <a:latin typeface="Tahoma" panose="020B0604030504040204" pitchFamily="34" charset="0"/>
                <a:ea typeface="Tahoma" panose="020B0604030504040204" pitchFamily="34" charset="0"/>
                <a:cs typeface="Tahoma" panose="020B0604030504040204" pitchFamily="34" charset="0"/>
              </a:rPr>
              <a:t>Co-Vice Presidents: Florence Barlow and Maureen </a:t>
            </a:r>
            <a:r>
              <a:rPr lang="en-US" sz="1000" dirty="0" err="1" smtClean="0">
                <a:latin typeface="Tahoma" panose="020B0604030504040204" pitchFamily="34" charset="0"/>
                <a:ea typeface="Tahoma" panose="020B0604030504040204" pitchFamily="34" charset="0"/>
                <a:cs typeface="Tahoma" panose="020B0604030504040204" pitchFamily="34" charset="0"/>
              </a:rPr>
              <a:t>Vagnini</a:t>
            </a:r>
            <a:r>
              <a:rPr lang="en-US" sz="1000" dirty="0" smtClean="0">
                <a:latin typeface="Tahoma" panose="020B0604030504040204" pitchFamily="34" charset="0"/>
                <a:ea typeface="Tahoma" panose="020B0604030504040204" pitchFamily="34" charset="0"/>
                <a:cs typeface="Tahoma" panose="020B0604030504040204" pitchFamily="34" charset="0"/>
              </a:rPr>
              <a:t/>
            </a:r>
            <a:br>
              <a:rPr lang="en-US" sz="1000" dirty="0" smtClean="0">
                <a:latin typeface="Tahoma" panose="020B0604030504040204" pitchFamily="34" charset="0"/>
                <a:ea typeface="Tahoma" panose="020B0604030504040204" pitchFamily="34" charset="0"/>
                <a:cs typeface="Tahoma" panose="020B0604030504040204" pitchFamily="34" charset="0"/>
              </a:rPr>
            </a:br>
            <a:r>
              <a:rPr lang="en-US" sz="1000" dirty="0" smtClean="0">
                <a:latin typeface="Tahoma" panose="020B0604030504040204" pitchFamily="34" charset="0"/>
                <a:ea typeface="Tahoma" panose="020B0604030504040204" pitchFamily="34" charset="0"/>
                <a:cs typeface="Tahoma" panose="020B0604030504040204" pitchFamily="34" charset="0"/>
              </a:rPr>
              <a:t>Recording Secretary: Laurie Durant</a:t>
            </a:r>
            <a:br>
              <a:rPr lang="en-US" sz="1000" dirty="0" smtClean="0">
                <a:latin typeface="Tahoma" panose="020B0604030504040204" pitchFamily="34" charset="0"/>
                <a:ea typeface="Tahoma" panose="020B0604030504040204" pitchFamily="34" charset="0"/>
                <a:cs typeface="Tahoma" panose="020B0604030504040204" pitchFamily="34" charset="0"/>
              </a:rPr>
            </a:br>
            <a:r>
              <a:rPr lang="en-US" sz="1000" dirty="0" smtClean="0">
                <a:latin typeface="Tahoma" panose="020B0604030504040204" pitchFamily="34" charset="0"/>
                <a:ea typeface="Tahoma" panose="020B0604030504040204" pitchFamily="34" charset="0"/>
                <a:cs typeface="Tahoma" panose="020B0604030504040204" pitchFamily="34" charset="0"/>
              </a:rPr>
              <a:t>Treasurer: </a:t>
            </a:r>
            <a:r>
              <a:rPr lang="en-US" sz="1000" dirty="0" err="1" smtClean="0">
                <a:latin typeface="Tahoma" panose="020B0604030504040204" pitchFamily="34" charset="0"/>
                <a:ea typeface="Tahoma" panose="020B0604030504040204" pitchFamily="34" charset="0"/>
                <a:cs typeface="Tahoma" panose="020B0604030504040204" pitchFamily="34" charset="0"/>
              </a:rPr>
              <a:t>Lieba</a:t>
            </a:r>
            <a:r>
              <a:rPr lang="en-US" sz="1000" dirty="0" smtClean="0">
                <a:latin typeface="Tahoma" panose="020B0604030504040204" pitchFamily="34" charset="0"/>
                <a:ea typeface="Tahoma" panose="020B0604030504040204" pitchFamily="34" charset="0"/>
                <a:cs typeface="Tahoma" panose="020B0604030504040204" pitchFamily="34" charset="0"/>
              </a:rPr>
              <a:t> Bernstein</a:t>
            </a:r>
            <a:br>
              <a:rPr lang="en-US" sz="1000" dirty="0" smtClean="0">
                <a:latin typeface="Tahoma" panose="020B0604030504040204" pitchFamily="34" charset="0"/>
                <a:ea typeface="Tahoma" panose="020B0604030504040204" pitchFamily="34" charset="0"/>
                <a:cs typeface="Tahoma" panose="020B0604030504040204" pitchFamily="34" charset="0"/>
              </a:rPr>
            </a:br>
            <a:r>
              <a:rPr lang="en-US" sz="1000" dirty="0" smtClean="0">
                <a:latin typeface="Tahoma" panose="020B0604030504040204" pitchFamily="34" charset="0"/>
                <a:ea typeface="Tahoma" panose="020B0604030504040204" pitchFamily="34" charset="0"/>
                <a:cs typeface="Tahoma" panose="020B0604030504040204" pitchFamily="34" charset="0"/>
              </a:rPr>
              <a:t>Corresponding Secretary: Erin Bourdon</a:t>
            </a:r>
            <a:br>
              <a:rPr lang="en-US" sz="1000" dirty="0" smtClean="0">
                <a:latin typeface="Tahoma" panose="020B0604030504040204" pitchFamily="34" charset="0"/>
                <a:ea typeface="Tahoma" panose="020B0604030504040204" pitchFamily="34" charset="0"/>
                <a:cs typeface="Tahoma" panose="020B0604030504040204" pitchFamily="34" charset="0"/>
              </a:rPr>
            </a:br>
            <a:r>
              <a:rPr lang="en-US" sz="1000" dirty="0" smtClean="0">
                <a:latin typeface="Tahoma" panose="020B0604030504040204" pitchFamily="34" charset="0"/>
                <a:ea typeface="Tahoma" panose="020B0604030504040204" pitchFamily="34" charset="0"/>
                <a:cs typeface="Tahoma" panose="020B0604030504040204" pitchFamily="34" charset="0"/>
              </a:rPr>
              <a:t>Immediate Past President: Diane Bernier</a:t>
            </a:r>
            <a:br>
              <a:rPr lang="en-US" sz="1000" dirty="0" smtClean="0">
                <a:latin typeface="Tahoma" panose="020B0604030504040204" pitchFamily="34" charset="0"/>
                <a:ea typeface="Tahoma" panose="020B0604030504040204" pitchFamily="34" charset="0"/>
                <a:cs typeface="Tahoma" panose="020B0604030504040204" pitchFamily="34" charset="0"/>
              </a:rPr>
            </a:br>
            <a:r>
              <a:rPr lang="en-US" sz="1000" dirty="0" smtClean="0">
                <a:latin typeface="Tahoma" panose="020B0604030504040204" pitchFamily="34" charset="0"/>
                <a:ea typeface="Tahoma" panose="020B0604030504040204" pitchFamily="34" charset="0"/>
                <a:cs typeface="Tahoma" panose="020B0604030504040204" pitchFamily="34" charset="0"/>
              </a:rPr>
              <a:t>Earthworm Editor: Jim Bennett</a:t>
            </a:r>
            <a:endParaRPr lang="en-US" sz="1000" dirty="0">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0" y="0"/>
            <a:ext cx="6858000" cy="923330"/>
          </a:xfrm>
          <a:prstGeom prst="rect">
            <a:avLst/>
          </a:prstGeom>
          <a:noFill/>
        </p:spPr>
        <p:txBody>
          <a:bodyPr wrap="squar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THE EARTHWORM</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4" name="Rectangle 13"/>
          <p:cNvSpPr/>
          <p:nvPr/>
        </p:nvSpPr>
        <p:spPr>
          <a:xfrm>
            <a:off x="703741" y="3657600"/>
            <a:ext cx="5450531" cy="369332"/>
          </a:xfrm>
          <a:prstGeom prst="rect">
            <a:avLst/>
          </a:prstGeom>
          <a:noFill/>
        </p:spPr>
        <p:txBody>
          <a:bodyPr wrap="none" lIns="91440" tIns="45720" rIns="91440" bIns="45720">
            <a:spAutoFit/>
          </a:bodyPr>
          <a:lstStyle/>
          <a:p>
            <a:pPr algn="ctr"/>
            <a:r>
              <a:rPr lang="en-US" b="1" u="sng"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ahoma" panose="020B0604030504040204" pitchFamily="34" charset="0"/>
                <a:ea typeface="Tahoma" panose="020B0604030504040204" pitchFamily="34" charset="0"/>
                <a:cs typeface="Tahoma" panose="020B0604030504040204" pitchFamily="34" charset="0"/>
              </a:rPr>
              <a:t>WORDS FROM THE CO-PRESIDENTS</a:t>
            </a:r>
            <a:endParaRPr lang="en-US" b="1" u="sng"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304800" y="4191000"/>
            <a:ext cx="6248400" cy="4185761"/>
          </a:xfrm>
          <a:prstGeom prst="rect">
            <a:avLst/>
          </a:prstGeom>
          <a:noFill/>
        </p:spPr>
        <p:txBody>
          <a:bodyPr wrap="square" rtlCol="0">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We're looking forward to serving the Windsor Garden Club this year. We enjoyed the summer meetings that </a:t>
            </a:r>
            <a:r>
              <a:rPr lang="en-US" sz="1400" dirty="0" smtClean="0">
                <a:latin typeface="Tahoma" panose="020B0604030504040204" pitchFamily="34" charset="0"/>
                <a:ea typeface="Tahoma" panose="020B0604030504040204" pitchFamily="34" charset="0"/>
                <a:cs typeface="Tahoma" panose="020B0604030504040204" pitchFamily="34" charset="0"/>
              </a:rPr>
              <a:t>gave </a:t>
            </a:r>
            <a:r>
              <a:rPr lang="en-US" sz="1400" dirty="0">
                <a:latin typeface="Tahoma" panose="020B0604030504040204" pitchFamily="34" charset="0"/>
                <a:ea typeface="Tahoma" panose="020B0604030504040204" pitchFamily="34" charset="0"/>
                <a:cs typeface="Tahoma" panose="020B0604030504040204" pitchFamily="34" charset="0"/>
              </a:rPr>
              <a:t>a great opportunity to get to know other people better, as well as the chance to see the handiwork of members and their beautiful gardens</a:t>
            </a:r>
            <a:r>
              <a:rPr lang="en-US" sz="1400" dirty="0" smtClean="0">
                <a:latin typeface="Tahoma" panose="020B0604030504040204" pitchFamily="34" charset="0"/>
                <a:ea typeface="Tahoma" panose="020B0604030504040204" pitchFamily="34" charset="0"/>
                <a:cs typeface="Tahoma" panose="020B0604030504040204" pitchFamily="34" charset="0"/>
              </a:rPr>
              <a:t>.</a:t>
            </a:r>
            <a:r>
              <a:rPr lang="en-US" sz="1400" dirty="0">
                <a:latin typeface="Tahoma" panose="020B0604030504040204" pitchFamily="34" charset="0"/>
                <a:ea typeface="Tahoma" panose="020B0604030504040204" pitchFamily="34" charset="0"/>
                <a:cs typeface="Tahoma" panose="020B0604030504040204" pitchFamily="34" charset="0"/>
              </a:rPr>
              <a:t/>
            </a:r>
            <a:br>
              <a:rPr lang="en-US" sz="1400" dirty="0">
                <a:latin typeface="Tahoma" panose="020B0604030504040204" pitchFamily="34" charset="0"/>
                <a:ea typeface="Tahoma" panose="020B0604030504040204" pitchFamily="34" charset="0"/>
                <a:cs typeface="Tahoma" panose="020B0604030504040204" pitchFamily="34" charset="0"/>
              </a:rPr>
            </a:br>
            <a:endParaRPr lang="en-US" sz="1400" dirty="0">
              <a:latin typeface="Tahoma" panose="020B0604030504040204" pitchFamily="34" charset="0"/>
              <a:ea typeface="Tahoma" panose="020B0604030504040204" pitchFamily="34" charset="0"/>
              <a:cs typeface="Tahoma" panose="020B0604030504040204" pitchFamily="34" charset="0"/>
            </a:endParaRPr>
          </a:p>
          <a:p>
            <a:r>
              <a:rPr lang="en-US" sz="1400" dirty="0">
                <a:latin typeface="Tahoma" panose="020B0604030504040204" pitchFamily="34" charset="0"/>
                <a:ea typeface="Tahoma" panose="020B0604030504040204" pitchFamily="34" charset="0"/>
                <a:cs typeface="Tahoma" panose="020B0604030504040204" pitchFamily="34" charset="0"/>
              </a:rPr>
              <a:t>Maureen </a:t>
            </a:r>
            <a:r>
              <a:rPr lang="en-US" sz="1400" dirty="0" err="1">
                <a:latin typeface="Tahoma" panose="020B0604030504040204" pitchFamily="34" charset="0"/>
                <a:ea typeface="Tahoma" panose="020B0604030504040204" pitchFamily="34" charset="0"/>
                <a:cs typeface="Tahoma" panose="020B0604030504040204" pitchFamily="34" charset="0"/>
              </a:rPr>
              <a:t>Vagnini</a:t>
            </a:r>
            <a:r>
              <a:rPr lang="en-US" sz="1400" dirty="0">
                <a:latin typeface="Tahoma" panose="020B0604030504040204" pitchFamily="34" charset="0"/>
                <a:ea typeface="Tahoma" panose="020B0604030504040204" pitchFamily="34" charset="0"/>
                <a:cs typeface="Tahoma" panose="020B0604030504040204" pitchFamily="34" charset="0"/>
              </a:rPr>
              <a:t> and Flo Barlow have done an outstanding job preparing this year's speakers as well as several fall outings with more in the planning stages for spring - mark your calendars so that you don't miss out</a:t>
            </a:r>
            <a:r>
              <a:rPr lang="en-US" sz="1400" dirty="0" smtClean="0">
                <a:latin typeface="Tahoma" panose="020B0604030504040204" pitchFamily="34" charset="0"/>
                <a:ea typeface="Tahoma" panose="020B0604030504040204" pitchFamily="34" charset="0"/>
                <a:cs typeface="Tahoma" panose="020B0604030504040204" pitchFamily="34" charset="0"/>
              </a:rPr>
              <a:t>!</a:t>
            </a:r>
            <a:r>
              <a:rPr lang="en-US" sz="1400" dirty="0">
                <a:latin typeface="Tahoma" panose="020B0604030504040204" pitchFamily="34" charset="0"/>
                <a:ea typeface="Tahoma" panose="020B0604030504040204" pitchFamily="34" charset="0"/>
                <a:cs typeface="Tahoma" panose="020B0604030504040204" pitchFamily="34" charset="0"/>
              </a:rPr>
              <a:t/>
            </a:r>
            <a:br>
              <a:rPr lang="en-US" sz="1400" dirty="0">
                <a:latin typeface="Tahoma" panose="020B0604030504040204" pitchFamily="34" charset="0"/>
                <a:ea typeface="Tahoma" panose="020B0604030504040204" pitchFamily="34" charset="0"/>
                <a:cs typeface="Tahoma" panose="020B0604030504040204" pitchFamily="34" charset="0"/>
              </a:rPr>
            </a:br>
            <a:endParaRPr lang="en-US" sz="1400" dirty="0">
              <a:latin typeface="Tahoma" panose="020B0604030504040204" pitchFamily="34" charset="0"/>
              <a:ea typeface="Tahoma" panose="020B0604030504040204" pitchFamily="34" charset="0"/>
              <a:cs typeface="Tahoma" panose="020B0604030504040204" pitchFamily="34" charset="0"/>
            </a:endParaRPr>
          </a:p>
          <a:p>
            <a:r>
              <a:rPr lang="en-US" sz="1400" dirty="0">
                <a:latin typeface="Tahoma" panose="020B0604030504040204" pitchFamily="34" charset="0"/>
                <a:ea typeface="Tahoma" panose="020B0604030504040204" pitchFamily="34" charset="0"/>
                <a:cs typeface="Tahoma" panose="020B0604030504040204" pitchFamily="34" charset="0"/>
              </a:rPr>
              <a:t>We hope that members will choose to participate in a variety of ways this year, from attending meetings and outings to volunteering for hospitality items, committees, and civic endeavors</a:t>
            </a:r>
            <a:r>
              <a:rPr lang="en-US" sz="1400" dirty="0" smtClean="0">
                <a:latin typeface="Tahoma" panose="020B0604030504040204" pitchFamily="34" charset="0"/>
                <a:ea typeface="Tahoma" panose="020B0604030504040204" pitchFamily="34" charset="0"/>
                <a:cs typeface="Tahoma" panose="020B0604030504040204" pitchFamily="34" charset="0"/>
              </a:rPr>
              <a:t>.</a:t>
            </a:r>
            <a:r>
              <a:rPr lang="en-US" sz="1400" dirty="0">
                <a:latin typeface="Tahoma" panose="020B0604030504040204" pitchFamily="34" charset="0"/>
                <a:ea typeface="Tahoma" panose="020B0604030504040204" pitchFamily="34" charset="0"/>
                <a:cs typeface="Tahoma" panose="020B0604030504040204" pitchFamily="34" charset="0"/>
              </a:rPr>
              <a:t/>
            </a:r>
            <a:br>
              <a:rPr lang="en-US" sz="1400" dirty="0">
                <a:latin typeface="Tahoma" panose="020B0604030504040204" pitchFamily="34" charset="0"/>
                <a:ea typeface="Tahoma" panose="020B0604030504040204" pitchFamily="34" charset="0"/>
                <a:cs typeface="Tahoma" panose="020B0604030504040204" pitchFamily="34" charset="0"/>
              </a:rPr>
            </a:br>
            <a:endParaRPr lang="en-US" sz="1400" dirty="0">
              <a:latin typeface="Tahoma" panose="020B0604030504040204" pitchFamily="34" charset="0"/>
              <a:ea typeface="Tahoma" panose="020B0604030504040204" pitchFamily="34" charset="0"/>
              <a:cs typeface="Tahoma" panose="020B0604030504040204" pitchFamily="34" charset="0"/>
            </a:endParaRPr>
          </a:p>
          <a:p>
            <a:r>
              <a:rPr lang="en-US" sz="1400" dirty="0">
                <a:latin typeface="Tahoma" panose="020B0604030504040204" pitchFamily="34" charset="0"/>
                <a:ea typeface="Tahoma" panose="020B0604030504040204" pitchFamily="34" charset="0"/>
                <a:cs typeface="Tahoma" panose="020B0604030504040204" pitchFamily="34" charset="0"/>
              </a:rPr>
              <a:t>Ideas are always welcome, and we will include on meeting agendas for further discussion. We encourage you to get in touch with questions at any time (well, probably not 11pm-6am) and to spend time getting to know people this year</a:t>
            </a:r>
            <a:r>
              <a:rPr lang="en-US" sz="1400" dirty="0" smtClean="0">
                <a:latin typeface="Tahoma" panose="020B0604030504040204" pitchFamily="34" charset="0"/>
                <a:ea typeface="Tahoma" panose="020B0604030504040204" pitchFamily="34" charset="0"/>
                <a:cs typeface="Tahoma" panose="020B0604030504040204" pitchFamily="34" charset="0"/>
              </a:rPr>
              <a:t>.</a:t>
            </a:r>
            <a:br>
              <a:rPr lang="en-US" sz="1400" dirty="0" smtClean="0">
                <a:latin typeface="Tahoma" panose="020B0604030504040204" pitchFamily="34" charset="0"/>
                <a:ea typeface="Tahoma" panose="020B0604030504040204" pitchFamily="34" charset="0"/>
                <a:cs typeface="Tahoma" panose="020B0604030504040204" pitchFamily="34" charset="0"/>
              </a:rPr>
            </a:br>
            <a:r>
              <a:rPr lang="en-US" sz="1400" dirty="0" smtClean="0">
                <a:latin typeface="Tahoma" panose="020B0604030504040204" pitchFamily="34" charset="0"/>
                <a:ea typeface="Tahoma" panose="020B0604030504040204" pitchFamily="34" charset="0"/>
                <a:cs typeface="Tahoma" panose="020B0604030504040204" pitchFamily="34" charset="0"/>
              </a:rPr>
              <a:t/>
            </a:r>
            <a:br>
              <a:rPr lang="en-US" sz="1400" dirty="0" smtClean="0">
                <a:latin typeface="Tahoma" panose="020B0604030504040204" pitchFamily="34" charset="0"/>
                <a:ea typeface="Tahoma" panose="020B0604030504040204" pitchFamily="34" charset="0"/>
                <a:cs typeface="Tahoma" panose="020B0604030504040204" pitchFamily="34" charset="0"/>
              </a:rPr>
            </a:br>
            <a:r>
              <a:rPr lang="en-US" sz="1400" dirty="0" smtClean="0">
                <a:latin typeface="Tahoma" panose="020B0604030504040204" pitchFamily="34" charset="0"/>
                <a:ea typeface="Tahoma" panose="020B0604030504040204" pitchFamily="34" charset="0"/>
                <a:cs typeface="Tahoma" panose="020B0604030504040204" pitchFamily="34" charset="0"/>
              </a:rPr>
              <a:t>Patty Crowley and Debbie Baker</a:t>
            </a:r>
            <a:endParaRPr lang="en-US" dirty="0"/>
          </a:p>
        </p:txBody>
      </p:sp>
    </p:spTree>
    <p:extLst>
      <p:ext uri="{BB962C8B-B14F-4D97-AF65-F5344CB8AC3E}">
        <p14:creationId xmlns:p14="http://schemas.microsoft.com/office/powerpoint/2010/main" val="877752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2400" y="533400"/>
            <a:ext cx="6477000" cy="3170099"/>
          </a:xfrm>
          <a:prstGeom prst="rect">
            <a:avLst/>
          </a:prstGeom>
          <a:noFill/>
        </p:spPr>
        <p:txBody>
          <a:bodyPr wrap="square" rtlCol="0">
            <a:spAutoFit/>
          </a:bodyPr>
          <a:lstStyle/>
          <a:p>
            <a:pPr marL="285750" indent="-285750">
              <a:buFont typeface="Arial" panose="020B0604020202020204" pitchFamily="34" charset="0"/>
              <a:buChar char="•"/>
            </a:pPr>
            <a:r>
              <a:rPr lang="en-US" sz="1000" dirty="0" smtClean="0">
                <a:latin typeface="Tahoma" panose="020B0604030504040204" pitchFamily="34" charset="0"/>
                <a:ea typeface="Tahoma" panose="020B0604030504040204" pitchFamily="34" charset="0"/>
                <a:cs typeface="Tahoma" panose="020B0604030504040204" pitchFamily="34" charset="0"/>
              </a:rPr>
              <a:t>Business meetings are typically held at the Windsor Senior Center, </a:t>
            </a:r>
            <a:br>
              <a:rPr lang="en-US" sz="1000" dirty="0" smtClean="0">
                <a:latin typeface="Tahoma" panose="020B0604030504040204" pitchFamily="34" charset="0"/>
                <a:ea typeface="Tahoma" panose="020B0604030504040204" pitchFamily="34" charset="0"/>
                <a:cs typeface="Tahoma" panose="020B0604030504040204" pitchFamily="34" charset="0"/>
              </a:rPr>
            </a:br>
            <a:r>
              <a:rPr lang="en-US" sz="1000" dirty="0" smtClean="0">
                <a:latin typeface="Tahoma" panose="020B0604030504040204" pitchFamily="34" charset="0"/>
                <a:ea typeface="Tahoma" panose="020B0604030504040204" pitchFamily="34" charset="0"/>
                <a:cs typeface="Tahoma" panose="020B0604030504040204" pitchFamily="34" charset="0"/>
              </a:rPr>
              <a:t>599 </a:t>
            </a:r>
            <a:r>
              <a:rPr lang="en-US" sz="1000" dirty="0" err="1" smtClean="0">
                <a:latin typeface="Tahoma" panose="020B0604030504040204" pitchFamily="34" charset="0"/>
                <a:ea typeface="Tahoma" panose="020B0604030504040204" pitchFamily="34" charset="0"/>
                <a:cs typeface="Tahoma" panose="020B0604030504040204" pitchFamily="34" charset="0"/>
              </a:rPr>
              <a:t>Matianuck</a:t>
            </a:r>
            <a:r>
              <a:rPr lang="en-US" sz="1000" dirty="0" smtClean="0">
                <a:latin typeface="Tahoma" panose="020B0604030504040204" pitchFamily="34" charset="0"/>
                <a:ea typeface="Tahoma" panose="020B0604030504040204" pitchFamily="34" charset="0"/>
                <a:cs typeface="Tahoma" panose="020B0604030504040204" pitchFamily="34" charset="0"/>
              </a:rPr>
              <a:t> Avenue in Windsor.</a:t>
            </a:r>
            <a:br>
              <a:rPr lang="en-US" sz="1000" dirty="0" smtClean="0">
                <a:latin typeface="Tahoma" panose="020B0604030504040204" pitchFamily="34" charset="0"/>
                <a:ea typeface="Tahoma" panose="020B0604030504040204" pitchFamily="34" charset="0"/>
                <a:cs typeface="Tahoma" panose="020B0604030504040204" pitchFamily="34" charset="0"/>
              </a:rPr>
            </a:br>
            <a:r>
              <a:rPr lang="en-US" sz="1000" dirty="0" smtClean="0">
                <a:latin typeface="Tahoma" panose="020B0604030504040204" pitchFamily="34" charset="0"/>
                <a:ea typeface="Tahoma" panose="020B0604030504040204" pitchFamily="34" charset="0"/>
                <a:cs typeface="Tahoma" panose="020B0604030504040204" pitchFamily="34" charset="0"/>
              </a:rPr>
              <a:t>  </a:t>
            </a:r>
          </a:p>
          <a:p>
            <a:pPr marL="285750" indent="-285750">
              <a:buFont typeface="Arial" panose="020B0604020202020204" pitchFamily="34" charset="0"/>
              <a:buChar char="•"/>
            </a:pPr>
            <a:r>
              <a:rPr lang="en-US" sz="1000" dirty="0" smtClean="0">
                <a:latin typeface="Tahoma" panose="020B0604030504040204" pitchFamily="34" charset="0"/>
                <a:ea typeface="Tahoma" panose="020B0604030504040204" pitchFamily="34" charset="0"/>
                <a:cs typeface="Tahoma" panose="020B0604030504040204" pitchFamily="34" charset="0"/>
              </a:rPr>
              <a:t>Meetings during September, October, November, March and April feature guest speakers.  Social hour begins at 6:30 PM and the guest speaker begins their presentation at 7:00 PM.  The Club conducts its business portion of the meeting after the guest speaker has finished.  These meetings are free to </a:t>
            </a:r>
            <a:r>
              <a:rPr lang="en-US" sz="1000" u="sng" dirty="0" smtClean="0">
                <a:latin typeface="Tahoma" panose="020B0604030504040204" pitchFamily="34" charset="0"/>
                <a:ea typeface="Tahoma" panose="020B0604030504040204" pitchFamily="34" charset="0"/>
                <a:cs typeface="Tahoma" panose="020B0604030504040204" pitchFamily="34" charset="0"/>
              </a:rPr>
              <a:t>anyone</a:t>
            </a:r>
            <a:r>
              <a:rPr lang="en-US" sz="1000" dirty="0" smtClean="0">
                <a:latin typeface="Tahoma" panose="020B0604030504040204" pitchFamily="34" charset="0"/>
                <a:ea typeface="Tahoma" panose="020B0604030504040204" pitchFamily="34" charset="0"/>
                <a:cs typeface="Tahoma" panose="020B0604030504040204" pitchFamily="34" charset="0"/>
              </a:rPr>
              <a:t> attending.</a:t>
            </a:r>
            <a:br>
              <a:rPr lang="en-US" sz="1000" dirty="0" smtClean="0">
                <a:latin typeface="Tahoma" panose="020B0604030504040204" pitchFamily="34" charset="0"/>
                <a:ea typeface="Tahoma" panose="020B0604030504040204" pitchFamily="34" charset="0"/>
                <a:cs typeface="Tahoma" panose="020B0604030504040204" pitchFamily="34" charset="0"/>
              </a:rPr>
            </a:br>
            <a:endParaRPr lang="en-US" sz="10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1000" dirty="0" smtClean="0">
                <a:latin typeface="Tahoma" panose="020B0604030504040204" pitchFamily="34" charset="0"/>
                <a:ea typeface="Tahoma" panose="020B0604030504040204" pitchFamily="34" charset="0"/>
                <a:cs typeface="Tahoma" panose="020B0604030504040204" pitchFamily="34" charset="0"/>
              </a:rPr>
              <a:t>The December meeting is a member only meeting during which Club members construct holiday wreaths.</a:t>
            </a:r>
            <a:br>
              <a:rPr lang="en-US" sz="1000" dirty="0" smtClean="0">
                <a:latin typeface="Tahoma" panose="020B0604030504040204" pitchFamily="34" charset="0"/>
                <a:ea typeface="Tahoma" panose="020B0604030504040204" pitchFamily="34" charset="0"/>
                <a:cs typeface="Tahoma" panose="020B0604030504040204" pitchFamily="34" charset="0"/>
              </a:rPr>
            </a:br>
            <a:endParaRPr lang="en-US" sz="10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1000" dirty="0" smtClean="0">
                <a:latin typeface="Tahoma" panose="020B0604030504040204" pitchFamily="34" charset="0"/>
                <a:ea typeface="Tahoma" panose="020B0604030504040204" pitchFamily="34" charset="0"/>
                <a:cs typeface="Tahoma" panose="020B0604030504040204" pitchFamily="34" charset="0"/>
              </a:rPr>
              <a:t>The February meeting is the annual “soup talk” meeting where members bring soups and breads to share.  During this meeting there is a round-table discussion of plant and horticulture related topics.</a:t>
            </a:r>
            <a:br>
              <a:rPr lang="en-US" sz="1000" dirty="0" smtClean="0">
                <a:latin typeface="Tahoma" panose="020B0604030504040204" pitchFamily="34" charset="0"/>
                <a:ea typeface="Tahoma" panose="020B0604030504040204" pitchFamily="34" charset="0"/>
                <a:cs typeface="Tahoma" panose="020B0604030504040204" pitchFamily="34" charset="0"/>
              </a:rPr>
            </a:br>
            <a:endParaRPr lang="en-US" sz="10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1000" dirty="0" smtClean="0">
                <a:latin typeface="Tahoma" panose="020B0604030504040204" pitchFamily="34" charset="0"/>
                <a:ea typeface="Tahoma" panose="020B0604030504040204" pitchFamily="34" charset="0"/>
                <a:cs typeface="Tahoma" panose="020B0604030504040204" pitchFamily="34" charset="0"/>
              </a:rPr>
              <a:t>The May meeting is a member only meeting during which final plans are made for the annual Garden Mart plant sale.  Also, attending members can participate in a plant swap.</a:t>
            </a:r>
            <a:br>
              <a:rPr lang="en-US" sz="1000" dirty="0" smtClean="0">
                <a:latin typeface="Tahoma" panose="020B0604030504040204" pitchFamily="34" charset="0"/>
                <a:ea typeface="Tahoma" panose="020B0604030504040204" pitchFamily="34" charset="0"/>
                <a:cs typeface="Tahoma" panose="020B0604030504040204" pitchFamily="34" charset="0"/>
              </a:rPr>
            </a:br>
            <a:endParaRPr lang="en-US" sz="10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1000" dirty="0" smtClean="0">
                <a:latin typeface="Tahoma" panose="020B0604030504040204" pitchFamily="34" charset="0"/>
                <a:ea typeface="Tahoma" panose="020B0604030504040204" pitchFamily="34" charset="0"/>
                <a:cs typeface="Tahoma" panose="020B0604030504040204" pitchFamily="34" charset="0"/>
              </a:rPr>
              <a:t>There is no Club meeting in January.</a:t>
            </a:r>
            <a:br>
              <a:rPr lang="en-US" sz="1000" dirty="0" smtClean="0">
                <a:latin typeface="Tahoma" panose="020B0604030504040204" pitchFamily="34" charset="0"/>
                <a:ea typeface="Tahoma" panose="020B0604030504040204" pitchFamily="34" charset="0"/>
                <a:cs typeface="Tahoma" panose="020B0604030504040204" pitchFamily="34" charset="0"/>
              </a:rPr>
            </a:br>
            <a:endParaRPr lang="en-US" sz="10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1000" dirty="0" smtClean="0">
                <a:latin typeface="Tahoma" panose="020B0604030504040204" pitchFamily="34" charset="0"/>
                <a:ea typeface="Tahoma" panose="020B0604030504040204" pitchFamily="34" charset="0"/>
                <a:cs typeface="Tahoma" panose="020B0604030504040204" pitchFamily="34" charset="0"/>
              </a:rPr>
              <a:t>Meetings during June, July and August are deemed to be only social meetings.  These three meetings are typically held at the respective homes of Club members.</a:t>
            </a:r>
            <a:endParaRPr lang="en-US" sz="1000" u="sng" dirty="0">
              <a:solidFill>
                <a:schemeClr val="accent2">
                  <a:lumMod val="50000"/>
                </a:schemeClr>
              </a:solidFill>
            </a:endParaRPr>
          </a:p>
        </p:txBody>
      </p:sp>
      <p:sp>
        <p:nvSpPr>
          <p:cNvPr id="5" name="Rectangle 4"/>
          <p:cNvSpPr/>
          <p:nvPr/>
        </p:nvSpPr>
        <p:spPr>
          <a:xfrm>
            <a:off x="0" y="87868"/>
            <a:ext cx="6857999" cy="369332"/>
          </a:xfrm>
          <a:prstGeom prst="rect">
            <a:avLst/>
          </a:prstGeom>
          <a:noFill/>
        </p:spPr>
        <p:txBody>
          <a:bodyPr wrap="square" lIns="91440" tIns="45720" rIns="91440" bIns="45720">
            <a:spAutoFit/>
          </a:bodyPr>
          <a:lstStyle/>
          <a:p>
            <a:pPr algn="ctr"/>
            <a:r>
              <a:rPr lang="en-US"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BASIC CLUB MEETING INFORMATION</a:t>
            </a:r>
            <a:endParaRPr lang="en-US" b="1" u="sng"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685800" y="4851737"/>
            <a:ext cx="3581400" cy="1015663"/>
          </a:xfrm>
          <a:prstGeom prst="rect">
            <a:avLst/>
          </a:prstGeom>
          <a:noFill/>
        </p:spPr>
        <p:txBody>
          <a:bodyPr wrap="square" rtlCol="0">
            <a:spAutoFit/>
          </a:bodyPr>
          <a:lstStyle/>
          <a:p>
            <a:r>
              <a:rPr lang="en-US" sz="12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September 10, 2018</a:t>
            </a:r>
            <a:r>
              <a:rPr lang="en-US" sz="1200" dirty="0" smtClean="0">
                <a:latin typeface="Tahoma" panose="020B0604030504040204" pitchFamily="34" charset="0"/>
                <a:ea typeface="Tahoma" panose="020B0604030504040204" pitchFamily="34" charset="0"/>
                <a:cs typeface="Tahoma" panose="020B0604030504040204" pitchFamily="34" charset="0"/>
              </a:rPr>
              <a:t> – This is the Club’s initial business meeting for the 2018-2019 session of the Club.  Guest speaker for this meeting will be Ms. Cathy </a:t>
            </a:r>
            <a:r>
              <a:rPr lang="en-US" sz="1200" dirty="0" err="1" smtClean="0">
                <a:latin typeface="Tahoma" panose="020B0604030504040204" pitchFamily="34" charset="0"/>
                <a:ea typeface="Tahoma" panose="020B0604030504040204" pitchFamily="34" charset="0"/>
                <a:cs typeface="Tahoma" panose="020B0604030504040204" pitchFamily="34" charset="0"/>
              </a:rPr>
              <a:t>Wolko</a:t>
            </a:r>
            <a:r>
              <a:rPr lang="en-US" sz="1200" dirty="0" smtClean="0">
                <a:latin typeface="Tahoma" panose="020B0604030504040204" pitchFamily="34" charset="0"/>
                <a:ea typeface="Tahoma" panose="020B0604030504040204" pitchFamily="34" charset="0"/>
                <a:cs typeface="Tahoma" panose="020B0604030504040204" pitchFamily="34" charset="0"/>
              </a:rPr>
              <a:t>.  Cathy is known as “The Bee Lady”. </a:t>
            </a:r>
            <a:endParaRPr lang="en-US" sz="1200" dirty="0"/>
          </a:p>
        </p:txBody>
      </p:sp>
      <p:pic>
        <p:nvPicPr>
          <p:cNvPr id="6" name="Picture 2" descr="https://tse4.mm.bing.net/th?id=OIP.p1VUKgtWqilGkx10SzHnOQHaLB&amp;pid=15.1&amp;P=0&amp;w=300&amp;h=3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808511"/>
            <a:ext cx="615696" cy="914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4111823"/>
            <a:ext cx="6858000" cy="307777"/>
          </a:xfrm>
          <a:prstGeom prst="rect">
            <a:avLst/>
          </a:prstGeom>
          <a:noFill/>
        </p:spPr>
        <p:txBody>
          <a:bodyPr wrap="square" rtlCol="0">
            <a:spAutoFit/>
          </a:bodyPr>
          <a:lstStyle/>
          <a:p>
            <a:pPr algn="ctr"/>
            <a:r>
              <a:rPr lang="en-US" sz="1400" b="1" u="sng" dirty="0" smtClean="0">
                <a:latin typeface="Tahoma" panose="020B0604030504040204" pitchFamily="34" charset="0"/>
                <a:ea typeface="Tahoma" panose="020B0604030504040204" pitchFamily="34" charset="0"/>
                <a:cs typeface="Tahoma" panose="020B0604030504040204" pitchFamily="34" charset="0"/>
              </a:rPr>
              <a:t>SHORT TERM </a:t>
            </a:r>
            <a:r>
              <a:rPr lang="en-US" sz="1400" b="1" u="sng" dirty="0">
                <a:latin typeface="Tahoma" panose="020B0604030504040204" pitchFamily="34" charset="0"/>
                <a:ea typeface="Tahoma" panose="020B0604030504040204" pitchFamily="34" charset="0"/>
                <a:cs typeface="Tahoma" panose="020B0604030504040204" pitchFamily="34" charset="0"/>
              </a:rPr>
              <a:t>FUTURE </a:t>
            </a:r>
            <a:r>
              <a:rPr lang="en-US" sz="1400" b="1" u="sng" dirty="0" smtClean="0">
                <a:latin typeface="Tahoma" panose="020B0604030504040204" pitchFamily="34" charset="0"/>
                <a:ea typeface="Tahoma" panose="020B0604030504040204" pitchFamily="34" charset="0"/>
                <a:cs typeface="Tahoma" panose="020B0604030504040204" pitchFamily="34" charset="0"/>
              </a:rPr>
              <a:t>CLUB EVENT</a:t>
            </a:r>
            <a:endParaRPr lang="en-US" sz="1400" b="1" u="sng" dirty="0">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685800" y="6172200"/>
            <a:ext cx="4876800" cy="2123658"/>
          </a:xfrm>
          <a:prstGeom prst="rect">
            <a:avLst/>
          </a:prstGeom>
          <a:noFill/>
        </p:spPr>
        <p:txBody>
          <a:bodyPr wrap="square" rtlCol="0">
            <a:spAutoFit/>
          </a:bodyPr>
          <a:lstStyle/>
          <a:p>
            <a:r>
              <a:rPr lang="en-US" sz="1100" dirty="0">
                <a:latin typeface="Tahoma" panose="020B0604030504040204" pitchFamily="34" charset="0"/>
                <a:ea typeface="Tahoma" panose="020B0604030504040204" pitchFamily="34" charset="0"/>
                <a:cs typeface="Tahoma" panose="020B0604030504040204" pitchFamily="34" charset="0"/>
              </a:rPr>
              <a:t>Cathy will be talking to us about Beekeeping, why and how she became a Beekeeper.  Learn how she started keeping honey bees.  Learn about The Great American Beekeeper Lorenzo </a:t>
            </a:r>
            <a:r>
              <a:rPr lang="en-US" sz="1100" dirty="0" err="1">
                <a:latin typeface="Tahoma" panose="020B0604030504040204" pitchFamily="34" charset="0"/>
                <a:ea typeface="Tahoma" panose="020B0604030504040204" pitchFamily="34" charset="0"/>
                <a:cs typeface="Tahoma" panose="020B0604030504040204" pitchFamily="34" charset="0"/>
              </a:rPr>
              <a:t>Langstroth</a:t>
            </a:r>
            <a:r>
              <a:rPr lang="en-US" sz="1100" dirty="0">
                <a:latin typeface="Tahoma" panose="020B0604030504040204" pitchFamily="34" charset="0"/>
                <a:ea typeface="Tahoma" panose="020B0604030504040204" pitchFamily="34" charset="0"/>
                <a:cs typeface="Tahoma" panose="020B0604030504040204" pitchFamily="34" charset="0"/>
              </a:rPr>
              <a:t> and his famous </a:t>
            </a:r>
            <a:r>
              <a:rPr lang="en-US" sz="1100" dirty="0" err="1">
                <a:latin typeface="Tahoma" panose="020B0604030504040204" pitchFamily="34" charset="0"/>
                <a:ea typeface="Tahoma" panose="020B0604030504040204" pitchFamily="34" charset="0"/>
                <a:cs typeface="Tahoma" panose="020B0604030504040204" pitchFamily="34" charset="0"/>
              </a:rPr>
              <a:t>Langstroth</a:t>
            </a:r>
            <a:r>
              <a:rPr lang="en-US" sz="1100" dirty="0">
                <a:latin typeface="Tahoma" panose="020B0604030504040204" pitchFamily="34" charset="0"/>
                <a:ea typeface="Tahoma" panose="020B0604030504040204" pitchFamily="34" charset="0"/>
                <a:cs typeface="Tahoma" panose="020B0604030504040204" pitchFamily="34" charset="0"/>
              </a:rPr>
              <a:t> hive.  Learn about equipment and the tools needed to be a Beekeeper.  She will provide valuable resources for beekeepers of all stages</a:t>
            </a:r>
            <a:r>
              <a:rPr lang="en-US" sz="1100" dirty="0" smtClean="0">
                <a:latin typeface="Tahoma" panose="020B0604030504040204" pitchFamily="34" charset="0"/>
                <a:ea typeface="Tahoma" panose="020B0604030504040204" pitchFamily="34" charset="0"/>
                <a:cs typeface="Tahoma" panose="020B0604030504040204" pitchFamily="34" charset="0"/>
              </a:rPr>
              <a:t>.</a:t>
            </a:r>
            <a:br>
              <a:rPr lang="en-US" sz="1100" dirty="0" smtClean="0">
                <a:latin typeface="Tahoma" panose="020B0604030504040204" pitchFamily="34" charset="0"/>
                <a:ea typeface="Tahoma" panose="020B0604030504040204" pitchFamily="34" charset="0"/>
                <a:cs typeface="Tahoma" panose="020B0604030504040204" pitchFamily="34" charset="0"/>
              </a:rPr>
            </a:br>
            <a:endParaRPr lang="en-US" sz="1100" dirty="0">
              <a:latin typeface="Tahoma" panose="020B0604030504040204" pitchFamily="34" charset="0"/>
              <a:ea typeface="Tahoma" panose="020B0604030504040204" pitchFamily="34" charset="0"/>
              <a:cs typeface="Tahoma" panose="020B0604030504040204" pitchFamily="34" charset="0"/>
            </a:endParaRPr>
          </a:p>
          <a:p>
            <a:r>
              <a:rPr lang="en-US" sz="1100" dirty="0">
                <a:latin typeface="Tahoma" panose="020B0604030504040204" pitchFamily="34" charset="0"/>
                <a:ea typeface="Tahoma" panose="020B0604030504040204" pitchFamily="34" charset="0"/>
                <a:cs typeface="Tahoma" panose="020B0604030504040204" pitchFamily="34" charset="0"/>
              </a:rPr>
              <a:t>Cathy states that 75 percent of the flowering plants on Earth rely on some degree of pollination in order to set seed or fruit. She will talk to us about pollinator syndromes, convergent evolution, the benefits to protecting our pollinators, value vs loss, a look at endangered species and a discussion on commercial pollination</a:t>
            </a:r>
            <a:r>
              <a:rPr lang="en-US" sz="1100" dirty="0" smtClean="0">
                <a:latin typeface="Tahoma" panose="020B0604030504040204" pitchFamily="34" charset="0"/>
                <a:ea typeface="Tahoma" panose="020B0604030504040204" pitchFamily="34" charset="0"/>
                <a:cs typeface="Tahoma" panose="020B0604030504040204" pitchFamily="34" charset="0"/>
              </a:rPr>
              <a:t>.</a:t>
            </a:r>
            <a:endParaRPr lang="en-US" dirty="0"/>
          </a:p>
        </p:txBody>
      </p:sp>
      <p:pic>
        <p:nvPicPr>
          <p:cNvPr id="1026" name="Picture 2" descr="https://tse3.mm.bing.net/th?id=OIP.FHh-Py2BHyUH0S8NDDWC0wHaEr&amp;pid=15.1&amp;P=0&amp;w=276&amp;h=1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7678" y="4722910"/>
            <a:ext cx="1805022" cy="1144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607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2971800"/>
            <a:ext cx="6858000" cy="307777"/>
          </a:xfrm>
          <a:prstGeom prst="rect">
            <a:avLst/>
          </a:prstGeom>
          <a:noFill/>
        </p:spPr>
        <p:txBody>
          <a:bodyPr wrap="square" rtlCol="0">
            <a:spAutoFit/>
          </a:bodyPr>
          <a:lstStyle/>
          <a:p>
            <a:pPr algn="ctr"/>
            <a:r>
              <a:rPr lang="en-US" sz="1400" b="1" u="sng" dirty="0" smtClean="0">
                <a:latin typeface="Tahoma" panose="020B0604030504040204" pitchFamily="34" charset="0"/>
                <a:ea typeface="Tahoma" panose="020B0604030504040204" pitchFamily="34" charset="0"/>
                <a:cs typeface="Tahoma" panose="020B0604030504040204" pitchFamily="34" charset="0"/>
              </a:rPr>
              <a:t>FUTURE </a:t>
            </a:r>
            <a:r>
              <a:rPr lang="en-US" sz="1400" b="1" u="sng" dirty="0">
                <a:latin typeface="Tahoma" panose="020B0604030504040204" pitchFamily="34" charset="0"/>
                <a:ea typeface="Tahoma" panose="020B0604030504040204" pitchFamily="34" charset="0"/>
                <a:cs typeface="Tahoma" panose="020B0604030504040204" pitchFamily="34" charset="0"/>
              </a:rPr>
              <a:t>EVENTS CALENDAR</a:t>
            </a:r>
          </a:p>
        </p:txBody>
      </p:sp>
      <p:sp>
        <p:nvSpPr>
          <p:cNvPr id="14" name="TextBox 13"/>
          <p:cNvSpPr txBox="1"/>
          <p:nvPr/>
        </p:nvSpPr>
        <p:spPr>
          <a:xfrm>
            <a:off x="381000" y="7767935"/>
            <a:ext cx="6019800" cy="461665"/>
          </a:xfrm>
          <a:prstGeom prst="rect">
            <a:avLst/>
          </a:prstGeom>
          <a:noFill/>
        </p:spPr>
        <p:txBody>
          <a:bodyPr wrap="square" rtlCol="0">
            <a:spAutoFit/>
          </a:bodyPr>
          <a:lstStyle/>
          <a:p>
            <a:r>
              <a:rPr lang="en-US" sz="12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As the date of an event draws closer, more detailed information will be provided in upcoming issues of the EARTHWORM.</a:t>
            </a:r>
            <a:endParaRPr lang="en-US" sz="1200" dirty="0">
              <a:solidFill>
                <a:schemeClr val="accent6">
                  <a:lumMod val="75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256763763"/>
              </p:ext>
            </p:extLst>
          </p:nvPr>
        </p:nvGraphicFramePr>
        <p:xfrm>
          <a:off x="381000" y="3474720"/>
          <a:ext cx="6019800" cy="4069080"/>
        </p:xfrm>
        <a:graphic>
          <a:graphicData uri="http://schemas.openxmlformats.org/drawingml/2006/table">
            <a:tbl>
              <a:tblPr firstRow="1" bandRow="1">
                <a:tableStyleId>{5C22544A-7EE6-4342-B048-85BDC9FD1C3A}</a:tableStyleId>
              </a:tblPr>
              <a:tblGrid>
                <a:gridCol w="1676400"/>
                <a:gridCol w="4343400"/>
              </a:tblGrid>
              <a:tr h="192754">
                <a:tc>
                  <a:txBody>
                    <a:bodyPr/>
                    <a:lstStyle/>
                    <a:p>
                      <a:r>
                        <a:rPr lang="en-US" sz="1100" dirty="0" smtClean="0">
                          <a:solidFill>
                            <a:schemeClr val="tx1"/>
                          </a:solidFill>
                          <a:latin typeface="Tahoma" panose="020B0604030504040204" pitchFamily="34" charset="0"/>
                          <a:ea typeface="Tahoma" panose="020B0604030504040204" pitchFamily="34" charset="0"/>
                          <a:cs typeface="Tahoma" panose="020B0604030504040204" pitchFamily="34" charset="0"/>
                        </a:rPr>
                        <a:t>DATE</a:t>
                      </a:r>
                      <a:endParaRPr lang="en-US" sz="11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smtClean="0">
                          <a:solidFill>
                            <a:schemeClr val="tx1"/>
                          </a:solidFill>
                          <a:latin typeface="Tahoma" panose="020B0604030504040204" pitchFamily="34" charset="0"/>
                          <a:ea typeface="Tahoma" panose="020B0604030504040204" pitchFamily="34" charset="0"/>
                          <a:cs typeface="Tahoma" panose="020B0604030504040204" pitchFamily="34" charset="0"/>
                        </a:rPr>
                        <a:t>EVENT</a:t>
                      </a:r>
                      <a:endParaRPr lang="en-US" sz="11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1920">
                <a:tc>
                  <a:txBody>
                    <a:bodyPr/>
                    <a:lstStyle/>
                    <a:p>
                      <a:r>
                        <a:rPr lang="en-US" sz="1100" dirty="0" smtClean="0">
                          <a:solidFill>
                            <a:schemeClr val="tx1"/>
                          </a:solidFill>
                          <a:latin typeface="Tahoma" panose="020B0604030504040204" pitchFamily="34" charset="0"/>
                          <a:ea typeface="Tahoma" panose="020B0604030504040204" pitchFamily="34" charset="0"/>
                          <a:cs typeface="Tahoma" panose="020B0604030504040204" pitchFamily="34" charset="0"/>
                        </a:rPr>
                        <a:t>October 6, 2018</a:t>
                      </a:r>
                      <a:endParaRPr lang="en-US" sz="11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smtClean="0">
                          <a:solidFill>
                            <a:schemeClr val="tx1"/>
                          </a:solidFill>
                          <a:latin typeface="Tahoma" panose="020B0604030504040204" pitchFamily="34" charset="0"/>
                          <a:ea typeface="Tahoma" panose="020B0604030504040204" pitchFamily="34" charset="0"/>
                          <a:cs typeface="Tahoma" panose="020B0604030504040204" pitchFamily="34" charset="0"/>
                        </a:rPr>
                        <a:t>Information Booth at the Lion’s Club craft fair</a:t>
                      </a:r>
                      <a:endParaRPr lang="en-US" sz="11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1920">
                <a:tc>
                  <a:txBody>
                    <a:bodyPr/>
                    <a:lstStyle/>
                    <a:p>
                      <a:r>
                        <a:rPr lang="en-US" sz="1100" dirty="0" smtClean="0">
                          <a:solidFill>
                            <a:schemeClr val="tx1"/>
                          </a:solidFill>
                          <a:latin typeface="Tahoma" panose="020B0604030504040204" pitchFamily="34" charset="0"/>
                          <a:ea typeface="Tahoma" panose="020B0604030504040204" pitchFamily="34" charset="0"/>
                          <a:cs typeface="Tahoma" panose="020B0604030504040204" pitchFamily="34" charset="0"/>
                        </a:rPr>
                        <a:t>October</a:t>
                      </a:r>
                      <a:r>
                        <a:rPr lang="en-US" sz="11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15, 2018</a:t>
                      </a:r>
                      <a:endParaRPr lang="en-US" sz="11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smtClean="0">
                          <a:solidFill>
                            <a:schemeClr val="tx1"/>
                          </a:solidFill>
                          <a:latin typeface="Tahoma" panose="020B0604030504040204" pitchFamily="34" charset="0"/>
                          <a:ea typeface="Tahoma" panose="020B0604030504040204" pitchFamily="34" charset="0"/>
                          <a:cs typeface="Tahoma" panose="020B0604030504040204" pitchFamily="34" charset="0"/>
                        </a:rPr>
                        <a:t>October 2018 business meeting with guest speaker</a:t>
                      </a:r>
                      <a:endParaRPr lang="en-US" sz="11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en-US" sz="1100" dirty="0" smtClean="0">
                          <a:solidFill>
                            <a:schemeClr val="tx1"/>
                          </a:solidFill>
                          <a:latin typeface="Tahoma" panose="020B0604030504040204" pitchFamily="34" charset="0"/>
                          <a:ea typeface="Tahoma" panose="020B0604030504040204" pitchFamily="34" charset="0"/>
                          <a:cs typeface="Tahoma" panose="020B0604030504040204" pitchFamily="34" charset="0"/>
                        </a:rPr>
                        <a:t>November 12, 2018</a:t>
                      </a:r>
                      <a:endParaRPr lang="en-US" sz="11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smtClean="0">
                          <a:solidFill>
                            <a:schemeClr val="tx1"/>
                          </a:solidFill>
                          <a:latin typeface="Tahoma" panose="020B0604030504040204" pitchFamily="34" charset="0"/>
                          <a:ea typeface="Tahoma" panose="020B0604030504040204" pitchFamily="34" charset="0"/>
                          <a:cs typeface="Tahoma" panose="020B0604030504040204" pitchFamily="34" charset="0"/>
                        </a:rPr>
                        <a:t>November 2018 business meeting with guest speaker</a:t>
                      </a:r>
                      <a:endParaRPr lang="en-US" sz="11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7160">
                <a:tc>
                  <a:txBody>
                    <a:bodyPr/>
                    <a:lstStyle/>
                    <a:p>
                      <a:r>
                        <a:rPr lang="en-US" sz="1100" dirty="0" smtClean="0">
                          <a:solidFill>
                            <a:schemeClr val="tx1"/>
                          </a:solidFill>
                          <a:latin typeface="Tahoma" panose="020B0604030504040204" pitchFamily="34" charset="0"/>
                          <a:ea typeface="Tahoma" panose="020B0604030504040204" pitchFamily="34" charset="0"/>
                          <a:cs typeface="Tahoma" panose="020B0604030504040204" pitchFamily="34" charset="0"/>
                        </a:rPr>
                        <a:t>December 10,</a:t>
                      </a:r>
                      <a:r>
                        <a:rPr lang="en-US" sz="11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2018</a:t>
                      </a:r>
                      <a:endParaRPr lang="en-US" sz="11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smtClean="0">
                          <a:solidFill>
                            <a:schemeClr val="tx1"/>
                          </a:solidFill>
                          <a:latin typeface="Tahoma" panose="020B0604030504040204" pitchFamily="34" charset="0"/>
                          <a:ea typeface="Tahoma" panose="020B0604030504040204" pitchFamily="34" charset="0"/>
                          <a:cs typeface="Tahoma" panose="020B0604030504040204" pitchFamily="34" charset="0"/>
                        </a:rPr>
                        <a:t>December</a:t>
                      </a:r>
                      <a:r>
                        <a:rPr lang="en-US" sz="11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2018 business meeting – wreath construction event</a:t>
                      </a:r>
                      <a:endParaRPr lang="en-US" sz="11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en-US" sz="1100" dirty="0" smtClean="0">
                          <a:solidFill>
                            <a:schemeClr val="tx1"/>
                          </a:solidFill>
                          <a:latin typeface="Tahoma" panose="020B0604030504040204" pitchFamily="34" charset="0"/>
                          <a:ea typeface="Tahoma" panose="020B0604030504040204" pitchFamily="34" charset="0"/>
                          <a:cs typeface="Tahoma" panose="020B0604030504040204" pitchFamily="34" charset="0"/>
                        </a:rPr>
                        <a:t>December 16, 2018</a:t>
                      </a:r>
                      <a:endParaRPr lang="en-US" sz="11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smtClean="0">
                          <a:solidFill>
                            <a:schemeClr val="tx1"/>
                          </a:solidFill>
                          <a:latin typeface="Tahoma" panose="020B0604030504040204" pitchFamily="34" charset="0"/>
                          <a:ea typeface="Tahoma" panose="020B0604030504040204" pitchFamily="34" charset="0"/>
                          <a:cs typeface="Tahoma" panose="020B0604030504040204" pitchFamily="34" charset="0"/>
                        </a:rPr>
                        <a:t>Holiday luncheon – location to be determined</a:t>
                      </a:r>
                      <a:endParaRPr lang="en-US" sz="11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8600">
                <a:tc>
                  <a:txBody>
                    <a:bodyPr/>
                    <a:lstStyle/>
                    <a:p>
                      <a:r>
                        <a:rPr lang="en-US" sz="1100" dirty="0" smtClean="0">
                          <a:solidFill>
                            <a:schemeClr val="tx1"/>
                          </a:solidFill>
                          <a:latin typeface="Tahoma" panose="020B0604030504040204" pitchFamily="34" charset="0"/>
                          <a:ea typeface="Tahoma" panose="020B0604030504040204" pitchFamily="34" charset="0"/>
                          <a:cs typeface="Tahoma" panose="020B0604030504040204" pitchFamily="34" charset="0"/>
                        </a:rPr>
                        <a:t>February 11, 2019</a:t>
                      </a:r>
                      <a:endParaRPr lang="en-US" sz="11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smtClean="0">
                          <a:solidFill>
                            <a:schemeClr val="tx1"/>
                          </a:solidFill>
                          <a:latin typeface="Tahoma" panose="020B0604030504040204" pitchFamily="34" charset="0"/>
                          <a:ea typeface="Tahoma" panose="020B0604030504040204" pitchFamily="34" charset="0"/>
                          <a:cs typeface="Tahoma" panose="020B0604030504040204" pitchFamily="34" charset="0"/>
                        </a:rPr>
                        <a:t>February 2019 business meeting – “Soup Talk”</a:t>
                      </a:r>
                      <a:endParaRPr lang="en-US" sz="11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r>
                        <a:rPr lang="en-US" sz="1100" dirty="0" smtClean="0">
                          <a:solidFill>
                            <a:schemeClr val="tx1"/>
                          </a:solidFill>
                          <a:latin typeface="Tahoma" panose="020B0604030504040204" pitchFamily="34" charset="0"/>
                          <a:ea typeface="Tahoma" panose="020B0604030504040204" pitchFamily="34" charset="0"/>
                          <a:cs typeface="Tahoma" panose="020B0604030504040204" pitchFamily="34" charset="0"/>
                        </a:rPr>
                        <a:t>March 11, 2019</a:t>
                      </a:r>
                      <a:endParaRPr lang="en-US" sz="11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smtClean="0">
                          <a:solidFill>
                            <a:schemeClr val="tx1"/>
                          </a:solidFill>
                          <a:latin typeface="Tahoma" panose="020B0604030504040204" pitchFamily="34" charset="0"/>
                          <a:ea typeface="Tahoma" panose="020B0604030504040204" pitchFamily="34" charset="0"/>
                          <a:cs typeface="Tahoma" panose="020B0604030504040204" pitchFamily="34" charset="0"/>
                        </a:rPr>
                        <a:t>March 2019 business meeting with guest speaker</a:t>
                      </a:r>
                      <a:endParaRPr lang="en-US" sz="11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2400">
                <a:tc>
                  <a:txBody>
                    <a:bodyPr/>
                    <a:lstStyle/>
                    <a:p>
                      <a:r>
                        <a:rPr lang="en-US" sz="1100" dirty="0" smtClean="0">
                          <a:solidFill>
                            <a:schemeClr val="tx1"/>
                          </a:solidFill>
                          <a:latin typeface="Tahoma" panose="020B0604030504040204" pitchFamily="34" charset="0"/>
                          <a:ea typeface="Tahoma" panose="020B0604030504040204" pitchFamily="34" charset="0"/>
                          <a:cs typeface="Tahoma" panose="020B0604030504040204" pitchFamily="34" charset="0"/>
                        </a:rPr>
                        <a:t>April 8, 2019</a:t>
                      </a:r>
                      <a:endParaRPr lang="en-US" sz="11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smtClean="0">
                          <a:solidFill>
                            <a:schemeClr val="tx1"/>
                          </a:solidFill>
                          <a:latin typeface="Tahoma" panose="020B0604030504040204" pitchFamily="34" charset="0"/>
                          <a:ea typeface="Tahoma" panose="020B0604030504040204" pitchFamily="34" charset="0"/>
                          <a:cs typeface="Tahoma" panose="020B0604030504040204" pitchFamily="34" charset="0"/>
                        </a:rPr>
                        <a:t>April 2019 business meeting with guest speaker</a:t>
                      </a:r>
                      <a:endParaRPr lang="en-US" sz="11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2400">
                <a:tc>
                  <a:txBody>
                    <a:bodyPr/>
                    <a:lstStyle/>
                    <a:p>
                      <a:r>
                        <a:rPr lang="en-US" sz="1100" dirty="0" smtClean="0">
                          <a:solidFill>
                            <a:schemeClr val="tx1"/>
                          </a:solidFill>
                          <a:latin typeface="Tahoma" panose="020B0604030504040204" pitchFamily="34" charset="0"/>
                          <a:ea typeface="Tahoma" panose="020B0604030504040204" pitchFamily="34" charset="0"/>
                          <a:cs typeface="Tahoma" panose="020B0604030504040204" pitchFamily="34" charset="0"/>
                        </a:rPr>
                        <a:t>May 13, 2019</a:t>
                      </a:r>
                      <a:endParaRPr lang="en-US" sz="11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smtClean="0">
                          <a:solidFill>
                            <a:schemeClr val="tx1"/>
                          </a:solidFill>
                          <a:latin typeface="Tahoma" panose="020B0604030504040204" pitchFamily="34" charset="0"/>
                          <a:ea typeface="Tahoma" panose="020B0604030504040204" pitchFamily="34" charset="0"/>
                          <a:cs typeface="Tahoma" panose="020B0604030504040204" pitchFamily="34" charset="0"/>
                        </a:rPr>
                        <a:t>May 2019 business meeting – member plant swap</a:t>
                      </a:r>
                      <a:endParaRPr lang="en-US" sz="11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2400">
                <a:tc>
                  <a:txBody>
                    <a:bodyPr/>
                    <a:lstStyle/>
                    <a:p>
                      <a:r>
                        <a:rPr lang="en-US" sz="11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May 18, 2019</a:t>
                      </a:r>
                      <a:endParaRPr lang="en-US" sz="11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2019 Garden Mart fundraising event on the Town Green</a:t>
                      </a:r>
                      <a:endParaRPr lang="en-US" sz="11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2400">
                <a:tc>
                  <a:txBody>
                    <a:bodyPr/>
                    <a:lstStyle/>
                    <a:p>
                      <a:r>
                        <a:rPr lang="en-US" sz="1100" dirty="0" smtClean="0">
                          <a:solidFill>
                            <a:schemeClr val="tx1"/>
                          </a:solidFill>
                          <a:latin typeface="Tahoma" panose="020B0604030504040204" pitchFamily="34" charset="0"/>
                          <a:ea typeface="Tahoma" panose="020B0604030504040204" pitchFamily="34" charset="0"/>
                          <a:cs typeface="Tahoma" panose="020B0604030504040204" pitchFamily="34" charset="0"/>
                        </a:rPr>
                        <a:t>June 10, 2019</a:t>
                      </a:r>
                      <a:endParaRPr lang="en-US" sz="11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smtClean="0">
                          <a:solidFill>
                            <a:schemeClr val="tx1"/>
                          </a:solidFill>
                          <a:latin typeface="Tahoma" panose="020B0604030504040204" pitchFamily="34" charset="0"/>
                          <a:ea typeface="Tahoma" panose="020B0604030504040204" pitchFamily="34" charset="0"/>
                          <a:cs typeface="Tahoma" panose="020B0604030504040204" pitchFamily="34" charset="0"/>
                        </a:rPr>
                        <a:t>June 2019 summer social meeting</a:t>
                      </a:r>
                      <a:endParaRPr lang="en-US" sz="11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2400">
                <a:tc>
                  <a:txBody>
                    <a:bodyPr/>
                    <a:lstStyle/>
                    <a:p>
                      <a:r>
                        <a:rPr lang="en-US" sz="1100" dirty="0" smtClean="0">
                          <a:solidFill>
                            <a:schemeClr val="tx1"/>
                          </a:solidFill>
                          <a:latin typeface="Tahoma" panose="020B0604030504040204" pitchFamily="34" charset="0"/>
                          <a:ea typeface="Tahoma" panose="020B0604030504040204" pitchFamily="34" charset="0"/>
                          <a:cs typeface="Tahoma" panose="020B0604030504040204" pitchFamily="34" charset="0"/>
                        </a:rPr>
                        <a:t>July 8, 2019</a:t>
                      </a:r>
                      <a:endParaRPr lang="en-US" sz="11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smtClean="0">
                          <a:solidFill>
                            <a:schemeClr val="tx1"/>
                          </a:solidFill>
                          <a:latin typeface="Tahoma" panose="020B0604030504040204" pitchFamily="34" charset="0"/>
                          <a:ea typeface="Tahoma" panose="020B0604030504040204" pitchFamily="34" charset="0"/>
                          <a:cs typeface="Tahoma" panose="020B0604030504040204" pitchFamily="34" charset="0"/>
                        </a:rPr>
                        <a:t>July 2019 summer social meeting</a:t>
                      </a:r>
                      <a:endParaRPr lang="en-US" sz="11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2400">
                <a:tc>
                  <a:txBody>
                    <a:bodyPr/>
                    <a:lstStyle/>
                    <a:p>
                      <a:r>
                        <a:rPr lang="en-US" sz="11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July 13, 2019</a:t>
                      </a:r>
                      <a:endParaRPr lang="en-US" sz="11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2019 Garden Tour fundraising event titled:</a:t>
                      </a:r>
                      <a:br>
                        <a:rPr lang="en-US" sz="1100" b="1"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1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100" b="1" i="1" dirty="0" smtClean="0">
                          <a:solidFill>
                            <a:schemeClr val="tx1"/>
                          </a:solidFill>
                          <a:latin typeface="Tahoma" panose="020B0604030504040204" pitchFamily="34" charset="0"/>
                          <a:ea typeface="Tahoma" panose="020B0604030504040204" pitchFamily="34" charset="0"/>
                          <a:cs typeface="Tahoma" panose="020B0604030504040204" pitchFamily="34" charset="0"/>
                        </a:rPr>
                        <a:t>A Midsummer Gardeners’ Dream</a:t>
                      </a:r>
                      <a:r>
                        <a:rPr lang="en-US" sz="11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sz="11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2400">
                <a:tc>
                  <a:txBody>
                    <a:bodyPr/>
                    <a:lstStyle/>
                    <a:p>
                      <a:r>
                        <a:rPr lang="en-US" sz="1100" dirty="0" smtClean="0">
                          <a:solidFill>
                            <a:schemeClr val="tx1"/>
                          </a:solidFill>
                          <a:latin typeface="Tahoma" panose="020B0604030504040204" pitchFamily="34" charset="0"/>
                          <a:ea typeface="Tahoma" panose="020B0604030504040204" pitchFamily="34" charset="0"/>
                          <a:cs typeface="Tahoma" panose="020B0604030504040204" pitchFamily="34" charset="0"/>
                        </a:rPr>
                        <a:t>August 12, 2019</a:t>
                      </a:r>
                      <a:endParaRPr lang="en-US" sz="11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smtClean="0">
                          <a:solidFill>
                            <a:schemeClr val="tx1"/>
                          </a:solidFill>
                          <a:latin typeface="Tahoma" panose="020B0604030504040204" pitchFamily="34" charset="0"/>
                          <a:ea typeface="Tahoma" panose="020B0604030504040204" pitchFamily="34" charset="0"/>
                          <a:cs typeface="Tahoma" panose="020B0604030504040204" pitchFamily="34" charset="0"/>
                        </a:rPr>
                        <a:t>August 2019 summer social meeting</a:t>
                      </a:r>
                      <a:endParaRPr lang="en-US" sz="11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TextBox 5"/>
          <p:cNvSpPr txBox="1"/>
          <p:nvPr/>
        </p:nvSpPr>
        <p:spPr>
          <a:xfrm>
            <a:off x="533400" y="1143000"/>
            <a:ext cx="3886200" cy="1384995"/>
          </a:xfrm>
          <a:prstGeom prst="rect">
            <a:avLst/>
          </a:prstGeom>
          <a:noFill/>
        </p:spPr>
        <p:txBody>
          <a:bodyPr wrap="square" rtlCol="0">
            <a:spAutoFit/>
          </a:bodyPr>
          <a:lstStyle/>
          <a:p>
            <a:r>
              <a:rPr lang="en-US" sz="1200" b="1" dirty="0" smtClean="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October 6, 2018</a:t>
            </a:r>
            <a:r>
              <a:rPr lang="en-US" sz="1200" dirty="0" smtClean="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lang="en-US" sz="1200" dirty="0" smtClean="0">
                <a:latin typeface="Tahoma" panose="020B0604030504040204" pitchFamily="34" charset="0"/>
                <a:ea typeface="Tahoma" panose="020B0604030504040204" pitchFamily="34" charset="0"/>
                <a:cs typeface="Tahoma" panose="020B0604030504040204" pitchFamily="34" charset="0"/>
              </a:rPr>
              <a:t>– The Club will be staffing an information booth during the Lion’s Club annual fall craft fair.  Members are asked to consider staffing the booth in an effort to promote the Club.  A sign-up roster will be available during the September meeting.  The booth will be located on the Town Green (Broad Street).</a:t>
            </a:r>
            <a:endParaRPr lang="en-US" sz="1200" dirty="0"/>
          </a:p>
        </p:txBody>
      </p:sp>
      <p:sp>
        <p:nvSpPr>
          <p:cNvPr id="7" name="TextBox 6"/>
          <p:cNvSpPr txBox="1"/>
          <p:nvPr/>
        </p:nvSpPr>
        <p:spPr>
          <a:xfrm>
            <a:off x="0" y="609600"/>
            <a:ext cx="6858000" cy="307777"/>
          </a:xfrm>
          <a:prstGeom prst="rect">
            <a:avLst/>
          </a:prstGeom>
          <a:noFill/>
        </p:spPr>
        <p:txBody>
          <a:bodyPr wrap="square" rtlCol="0">
            <a:spAutoFit/>
          </a:bodyPr>
          <a:lstStyle/>
          <a:p>
            <a:pPr algn="ctr"/>
            <a:r>
              <a:rPr lang="en-US" sz="1400" b="1" u="sng" dirty="0" smtClean="0">
                <a:latin typeface="Tahoma" panose="020B0604030504040204" pitchFamily="34" charset="0"/>
                <a:ea typeface="Tahoma" panose="020B0604030504040204" pitchFamily="34" charset="0"/>
                <a:cs typeface="Tahoma" panose="020B0604030504040204" pitchFamily="34" charset="0"/>
              </a:rPr>
              <a:t>SHORT TERM </a:t>
            </a:r>
            <a:r>
              <a:rPr lang="en-US" sz="1400" b="1" u="sng" dirty="0">
                <a:latin typeface="Tahoma" panose="020B0604030504040204" pitchFamily="34" charset="0"/>
                <a:ea typeface="Tahoma" panose="020B0604030504040204" pitchFamily="34" charset="0"/>
                <a:cs typeface="Tahoma" panose="020B0604030504040204" pitchFamily="34" charset="0"/>
              </a:rPr>
              <a:t>FUTURE </a:t>
            </a:r>
            <a:r>
              <a:rPr lang="en-US" sz="1400" b="1" u="sng" dirty="0" smtClean="0">
                <a:latin typeface="Tahoma" panose="020B0604030504040204" pitchFamily="34" charset="0"/>
                <a:ea typeface="Tahoma" panose="020B0604030504040204" pitchFamily="34" charset="0"/>
                <a:cs typeface="Tahoma" panose="020B0604030504040204" pitchFamily="34" charset="0"/>
              </a:rPr>
              <a:t>CLUB EVENT</a:t>
            </a:r>
            <a:endParaRPr lang="en-US" sz="1400" b="1" u="sng" dirty="0">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descr="https://tse3.mm.bing.net/th?id=OIP.ZpnT52GS9N7bWA_-GAz1BgHaGH&amp;pid=15.1&amp;P=0&amp;w=201&amp;h=1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855971"/>
            <a:ext cx="1914525"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255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7200"/>
            <a:ext cx="6858000" cy="307777"/>
          </a:xfrm>
          <a:prstGeom prst="rect">
            <a:avLst/>
          </a:prstGeom>
          <a:noFill/>
        </p:spPr>
        <p:txBody>
          <a:bodyPr wrap="square" rtlCol="0">
            <a:spAutoFit/>
          </a:bodyPr>
          <a:lstStyle/>
          <a:p>
            <a:pPr algn="ctr"/>
            <a:r>
              <a:rPr lang="en-US" sz="1400" b="1" u="sng" dirty="0" smtClean="0">
                <a:latin typeface="Tahoma" panose="020B0604030504040204" pitchFamily="34" charset="0"/>
                <a:ea typeface="Tahoma" panose="020B0604030504040204" pitchFamily="34" charset="0"/>
                <a:cs typeface="Tahoma" panose="020B0604030504040204" pitchFamily="34" charset="0"/>
              </a:rPr>
              <a:t>RECENT CLUB EVENT – 2018 SCHOLARSHIP AWARD</a:t>
            </a:r>
            <a:endParaRPr lang="en-US" sz="1400" b="1" u="sng" dirty="0">
              <a:latin typeface="Tahoma" panose="020B0604030504040204" pitchFamily="34" charset="0"/>
              <a:ea typeface="Tahoma" panose="020B0604030504040204" pitchFamily="34" charset="0"/>
              <a:cs typeface="Tahoma" panose="020B0604030504040204" pitchFamily="34" charset="0"/>
            </a:endParaRPr>
          </a:p>
        </p:txBody>
      </p:sp>
      <p:sp>
        <p:nvSpPr>
          <p:cNvPr id="2" name="AutoShape 2" descr="https://apis.mail.yahoo.com/ws/v3/mailboxes/@.id==VjN-n0frBReX_oNteKXT6znjd114Qftb8yGdH2Skp1nj7MrMnMbxagfvaCodqMKduIsf-OZtZrw2rULBXQ-scIJXZQ/messages/@.id==AIfjIbkxGrpRW3TEuAmVIM8QpuM/content/parts/@.id==4/thumbnail?appId=YMailNorr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646402"/>
            <a:ext cx="4673599" cy="3505200"/>
          </a:xfrm>
          <a:prstGeom prst="rect">
            <a:avLst/>
          </a:prstGeom>
          <a:noFill/>
          <a:ln w="25400">
            <a:solidFill>
              <a:schemeClr val="accent3">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307975" y="1066800"/>
            <a:ext cx="3429000" cy="1384995"/>
          </a:xfrm>
          <a:prstGeom prst="rect">
            <a:avLst/>
          </a:prstGeom>
          <a:noFill/>
        </p:spPr>
        <p:txBody>
          <a:bodyPr wrap="square" rtlCol="0">
            <a:spAutoFi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On Monday, August 13</a:t>
            </a:r>
            <a:r>
              <a:rPr lang="en-US" sz="1200" baseline="30000" dirty="0" smtClean="0">
                <a:latin typeface="Tahoma" panose="020B0604030504040204" pitchFamily="34" charset="0"/>
                <a:ea typeface="Tahoma" panose="020B0604030504040204" pitchFamily="34" charset="0"/>
                <a:cs typeface="Tahoma" panose="020B0604030504040204" pitchFamily="34" charset="0"/>
              </a:rPr>
              <a:t>th</a:t>
            </a:r>
            <a:r>
              <a:rPr lang="en-US" sz="1200" dirty="0" smtClean="0">
                <a:latin typeface="Tahoma" panose="020B0604030504040204" pitchFamily="34" charset="0"/>
                <a:ea typeface="Tahoma" panose="020B0604030504040204" pitchFamily="34" charset="0"/>
                <a:cs typeface="Tahoma" panose="020B0604030504040204" pitchFamily="34" charset="0"/>
              </a:rPr>
              <a:t>, representatives of the Windsor Garden Club, presented the Club’s annual scholarship award to Mr. Christopher Dowd.  Christopher will be attending the University of Connecticut.  His planned studies will be within the landscape architecture program.</a:t>
            </a:r>
            <a:endParaRPr lang="en-US" sz="1200" dirty="0"/>
          </a:p>
        </p:txBody>
      </p:sp>
      <p:sp>
        <p:nvSpPr>
          <p:cNvPr id="3" name="AutoShape 5" descr="Image result for clip art schola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descr="Image result for clip art scholarsh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914400"/>
            <a:ext cx="2054225" cy="12641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600200" y="6380202"/>
            <a:ext cx="4673599" cy="553998"/>
          </a:xfrm>
          <a:prstGeom prst="rect">
            <a:avLst/>
          </a:prstGeom>
          <a:noFill/>
        </p:spPr>
        <p:txBody>
          <a:bodyPr wrap="square" rtlCol="0">
            <a:spAutoFit/>
          </a:bodyPr>
          <a:lstStyle/>
          <a:p>
            <a:r>
              <a:rPr lang="en-US" sz="1000" dirty="0" smtClean="0">
                <a:latin typeface="Tahoma" panose="020B0604030504040204" pitchFamily="34" charset="0"/>
                <a:ea typeface="Tahoma" panose="020B0604030504040204" pitchFamily="34" charset="0"/>
                <a:cs typeface="Tahoma" panose="020B0604030504040204" pitchFamily="34" charset="0"/>
              </a:rPr>
              <a:t>Pictured with Christopher (left to right) are his parents, Colleen and Daniel Dowd, Rose </a:t>
            </a:r>
            <a:r>
              <a:rPr lang="en-US" sz="1000" dirty="0" err="1" smtClean="0">
                <a:latin typeface="Tahoma" panose="020B0604030504040204" pitchFamily="34" charset="0"/>
                <a:ea typeface="Tahoma" panose="020B0604030504040204" pitchFamily="34" charset="0"/>
                <a:cs typeface="Tahoma" panose="020B0604030504040204" pitchFamily="34" charset="0"/>
              </a:rPr>
              <a:t>Stepnick</a:t>
            </a:r>
            <a:r>
              <a:rPr lang="en-US" sz="1000" dirty="0" smtClean="0">
                <a:latin typeface="Tahoma" panose="020B0604030504040204" pitchFamily="34" charset="0"/>
                <a:ea typeface="Tahoma" panose="020B0604030504040204" pitchFamily="34" charset="0"/>
                <a:cs typeface="Tahoma" panose="020B0604030504040204" pitchFamily="34" charset="0"/>
              </a:rPr>
              <a:t> (WGC Scholarship Committee), Cindy Daniels (past WGC Vice-President), and Laura </a:t>
            </a:r>
            <a:r>
              <a:rPr lang="en-US" sz="1000" dirty="0" err="1" smtClean="0">
                <a:latin typeface="Tahoma" panose="020B0604030504040204" pitchFamily="34" charset="0"/>
                <a:ea typeface="Tahoma" panose="020B0604030504040204" pitchFamily="34" charset="0"/>
                <a:cs typeface="Tahoma" panose="020B0604030504040204" pitchFamily="34" charset="0"/>
              </a:rPr>
              <a:t>Jary</a:t>
            </a:r>
            <a:r>
              <a:rPr lang="en-US" sz="1000" dirty="0" smtClean="0">
                <a:latin typeface="Tahoma" panose="020B0604030504040204" pitchFamily="34" charset="0"/>
                <a:ea typeface="Tahoma" panose="020B0604030504040204" pitchFamily="34" charset="0"/>
                <a:cs typeface="Tahoma" panose="020B0604030504040204" pitchFamily="34" charset="0"/>
              </a:rPr>
              <a:t> (past WGC President)</a:t>
            </a:r>
            <a:endParaRPr lang="en-US" sz="1000" u="sng" dirty="0">
              <a:solidFill>
                <a:schemeClr val="accent2">
                  <a:lumMod val="50000"/>
                </a:schemeClr>
              </a:solidFill>
            </a:endParaRPr>
          </a:p>
        </p:txBody>
      </p:sp>
    </p:spTree>
    <p:extLst>
      <p:ext uri="{BB962C8B-B14F-4D97-AF65-F5344CB8AC3E}">
        <p14:creationId xmlns:p14="http://schemas.microsoft.com/office/powerpoint/2010/main" val="2222797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7200"/>
            <a:ext cx="6858000" cy="307777"/>
          </a:xfrm>
          <a:prstGeom prst="rect">
            <a:avLst/>
          </a:prstGeom>
          <a:noFill/>
        </p:spPr>
        <p:txBody>
          <a:bodyPr wrap="square" rtlCol="0">
            <a:spAutoFit/>
          </a:bodyPr>
          <a:lstStyle/>
          <a:p>
            <a:pPr algn="ctr"/>
            <a:r>
              <a:rPr lang="en-US" sz="1400" b="1" u="sng" dirty="0" smtClean="0">
                <a:latin typeface="Tahoma" panose="020B0604030504040204" pitchFamily="34" charset="0"/>
                <a:ea typeface="Tahoma" panose="020B0604030504040204" pitchFamily="34" charset="0"/>
                <a:cs typeface="Tahoma" panose="020B0604030504040204" pitchFamily="34" charset="0"/>
              </a:rPr>
              <a:t>RECENT CLUB EVENT – TRANSFER OF THE PRESIDENT’S GAVEL</a:t>
            </a:r>
            <a:endParaRPr lang="en-US" sz="1400" b="1" u="sng" dirty="0">
              <a:latin typeface="Tahoma" panose="020B0604030504040204" pitchFamily="34" charset="0"/>
              <a:ea typeface="Tahoma" panose="020B0604030504040204" pitchFamily="34" charset="0"/>
              <a:cs typeface="Tahoma" panose="020B0604030504040204" pitchFamily="34" charset="0"/>
            </a:endParaRPr>
          </a:p>
        </p:txBody>
      </p:sp>
      <p:sp>
        <p:nvSpPr>
          <p:cNvPr id="2" name="AutoShape 2" descr="https://apis.mail.yahoo.com/ws/v3/mailboxes/@.id==VjN-n0frBReX_oNteKXT6znjd114Qftb8yGdH2Skp1nj7MrMnMbxagfvaCodqMKduIsf-OZtZrw2rULBXQ-scIJXZQ/messages/@.id==AIfjIbkxGrpRW3TEuAmVIM8QpuM/content/parts/@.id==4/thumbnail?appId=YMailNorr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307974" y="1066800"/>
            <a:ext cx="3654426" cy="1569660"/>
          </a:xfrm>
          <a:prstGeom prst="rect">
            <a:avLst/>
          </a:prstGeom>
          <a:noFill/>
        </p:spPr>
        <p:txBody>
          <a:bodyPr wrap="square" rtlCol="0">
            <a:spAutoFi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On Monday, August 20</a:t>
            </a:r>
            <a:r>
              <a:rPr lang="en-US" sz="1200" baseline="30000" dirty="0" smtClean="0">
                <a:latin typeface="Tahoma" panose="020B0604030504040204" pitchFamily="34" charset="0"/>
                <a:ea typeface="Tahoma" panose="020B0604030504040204" pitchFamily="34" charset="0"/>
                <a:cs typeface="Tahoma" panose="020B0604030504040204" pitchFamily="34" charset="0"/>
              </a:rPr>
              <a:t>th</a:t>
            </a:r>
            <a:r>
              <a:rPr lang="en-US" sz="1200" dirty="0" smtClean="0">
                <a:latin typeface="Tahoma" panose="020B0604030504040204" pitchFamily="34" charset="0"/>
                <a:ea typeface="Tahoma" panose="020B0604030504040204" pitchFamily="34" charset="0"/>
                <a:cs typeface="Tahoma" panose="020B0604030504040204" pitchFamily="34" charset="0"/>
              </a:rPr>
              <a:t>, during the August social meeting of the Club, outgoing President, Diane Bernier, transferred the Club’s presidential gavel to the incoming Co-Presidents, Debbie Baker and Patty Crowley.  Thank you to Diane for her past and continuing service to the Club.  Also, thank you to Debbie and Patty for their future service to the Club.</a:t>
            </a:r>
            <a:endParaRPr lang="en-US" sz="1200" dirty="0"/>
          </a:p>
        </p:txBody>
      </p:sp>
      <p:sp>
        <p:nvSpPr>
          <p:cNvPr id="3" name="AutoShape 5" descr="Image result for clip art schola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838200" y="6761202"/>
            <a:ext cx="5183189" cy="246221"/>
          </a:xfrm>
          <a:prstGeom prst="rect">
            <a:avLst/>
          </a:prstGeom>
          <a:noFill/>
        </p:spPr>
        <p:txBody>
          <a:bodyPr wrap="square" rtlCol="0">
            <a:spAutoFit/>
          </a:bodyPr>
          <a:lstStyle/>
          <a:p>
            <a:pPr algn="ctr"/>
            <a:r>
              <a:rPr lang="en-US" sz="1000" dirty="0" smtClean="0">
                <a:latin typeface="Tahoma" panose="020B0604030504040204" pitchFamily="34" charset="0"/>
                <a:ea typeface="Tahoma" panose="020B0604030504040204" pitchFamily="34" charset="0"/>
                <a:cs typeface="Tahoma" panose="020B0604030504040204" pitchFamily="34" charset="0"/>
              </a:rPr>
              <a:t>Pictured (left to right) are Debbie Baker, Diane Bernier and Patty Crowley</a:t>
            </a:r>
            <a:endParaRPr lang="en-US" sz="1000" u="sng" dirty="0">
              <a:solidFill>
                <a:schemeClr val="accent2">
                  <a:lumMod val="50000"/>
                </a:schemeClr>
              </a:solidFill>
            </a:endParaRPr>
          </a:p>
        </p:txBody>
      </p:sp>
      <p:pic>
        <p:nvPicPr>
          <p:cNvPr id="1026" name="Picture 2" descr="Image result for GAVEL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0375" y="1143000"/>
            <a:ext cx="1978025" cy="12878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Owner\Documents\Garden Club\P8200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741612"/>
            <a:ext cx="5183189" cy="3887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286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457200"/>
            <a:ext cx="6858000" cy="307777"/>
          </a:xfrm>
          <a:prstGeom prst="rect">
            <a:avLst/>
          </a:prstGeom>
          <a:noFill/>
        </p:spPr>
        <p:txBody>
          <a:bodyPr wrap="square" rtlCol="0">
            <a:spAutoFit/>
          </a:bodyPr>
          <a:lstStyle/>
          <a:p>
            <a:pPr algn="ctr"/>
            <a:r>
              <a:rPr lang="en-US" sz="1400" b="1" u="sng" dirty="0" smtClean="0">
                <a:latin typeface="Tahoma" panose="020B0604030504040204" pitchFamily="34" charset="0"/>
                <a:ea typeface="Tahoma" panose="020B0604030504040204" pitchFamily="34" charset="0"/>
                <a:cs typeface="Tahoma" panose="020B0604030504040204" pitchFamily="34" charset="0"/>
              </a:rPr>
              <a:t>CLUB COMMITTEE INFORMATION</a:t>
            </a:r>
            <a:endParaRPr lang="en-US" sz="1400" b="1" u="sng"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2" descr="http://clipart-library.com/image_gallery/5152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044804"/>
            <a:ext cx="2438400" cy="185079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200400" y="1006569"/>
            <a:ext cx="3200400" cy="1938992"/>
          </a:xfrm>
          <a:prstGeom prst="rect">
            <a:avLst/>
          </a:prstGeom>
          <a:noFill/>
        </p:spPr>
        <p:txBody>
          <a:bodyPr wrap="square" rtlCol="0">
            <a:spAutoFi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Hospitality Committee co-chairwomen Joan Lynch and Wendy Mitchell announce that refreshment sign up sheets will be circulated during the September meeting.  Everyone is urged to consider assisting the committee at least once!</a:t>
            </a:r>
            <a:br>
              <a:rPr lang="en-US" sz="1200" dirty="0" smtClean="0">
                <a:latin typeface="Tahoma" panose="020B0604030504040204" pitchFamily="34" charset="0"/>
                <a:ea typeface="Tahoma" panose="020B0604030504040204" pitchFamily="34" charset="0"/>
                <a:cs typeface="Tahoma" panose="020B0604030504040204" pitchFamily="34" charset="0"/>
              </a:rPr>
            </a:br>
            <a:r>
              <a:rPr lang="en-US" sz="1200" dirty="0" smtClean="0">
                <a:latin typeface="Tahoma" panose="020B0604030504040204" pitchFamily="34" charset="0"/>
                <a:ea typeface="Tahoma" panose="020B0604030504040204" pitchFamily="34" charset="0"/>
                <a:cs typeface="Tahoma" panose="020B0604030504040204" pitchFamily="34" charset="0"/>
              </a:rPr>
              <a:t/>
            </a:r>
            <a:br>
              <a:rPr lang="en-US" sz="1200" dirty="0" smtClean="0">
                <a:latin typeface="Tahoma" panose="020B0604030504040204" pitchFamily="34" charset="0"/>
                <a:ea typeface="Tahoma" panose="020B0604030504040204" pitchFamily="34" charset="0"/>
                <a:cs typeface="Tahoma" panose="020B0604030504040204" pitchFamily="34" charset="0"/>
              </a:rPr>
            </a:br>
            <a:r>
              <a:rPr lang="en-US" sz="1200" dirty="0" smtClean="0">
                <a:latin typeface="Tahoma" panose="020B0604030504040204" pitchFamily="34" charset="0"/>
                <a:ea typeface="Tahoma" panose="020B0604030504040204" pitchFamily="34" charset="0"/>
                <a:cs typeface="Tahoma" panose="020B0604030504040204" pitchFamily="34" charset="0"/>
              </a:rPr>
              <a:t>Also, the Club’s Board of Directors will be providing refreshment items for the September meeting.</a:t>
            </a:r>
            <a:endParaRPr lang="en-US" sz="1200" u="sng" dirty="0">
              <a:solidFill>
                <a:schemeClr val="accent2">
                  <a:lumMod val="50000"/>
                </a:schemeClr>
              </a:solidFill>
            </a:endParaRPr>
          </a:p>
        </p:txBody>
      </p:sp>
      <p:pic>
        <p:nvPicPr>
          <p:cNvPr id="6" name="Picture 5" descr="C:\Users\Cindy\AppData\Local\Microsoft\Windows\Temporary Internet Files\Content.IE5\8ZGPXJQQ\HolisticHerbs[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3581400"/>
            <a:ext cx="3114675" cy="1819275"/>
          </a:xfrm>
          <a:prstGeom prst="rect">
            <a:avLst/>
          </a:prstGeom>
          <a:noFill/>
          <a:ln>
            <a:noFill/>
          </a:ln>
        </p:spPr>
      </p:pic>
      <p:sp>
        <p:nvSpPr>
          <p:cNvPr id="7" name="TextBox 6"/>
          <p:cNvSpPr txBox="1"/>
          <p:nvPr/>
        </p:nvSpPr>
        <p:spPr>
          <a:xfrm>
            <a:off x="228600" y="3579674"/>
            <a:ext cx="2971800" cy="1754326"/>
          </a:xfrm>
          <a:prstGeom prst="rect">
            <a:avLst/>
          </a:prstGeom>
          <a:noFill/>
        </p:spPr>
        <p:txBody>
          <a:bodyPr wrap="square" rtlCol="0">
            <a:spAutoFi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The next scheduled Club effort to maintain and enlarge the herb garden at the Windsor Historical Society facility, will be Saturday, September 29</a:t>
            </a:r>
            <a:r>
              <a:rPr lang="en-US" sz="1200" baseline="30000" dirty="0" smtClean="0">
                <a:latin typeface="Tahoma" panose="020B0604030504040204" pitchFamily="34" charset="0"/>
                <a:ea typeface="Tahoma" panose="020B0604030504040204" pitchFamily="34" charset="0"/>
                <a:cs typeface="Tahoma" panose="020B0604030504040204" pitchFamily="34" charset="0"/>
              </a:rPr>
              <a:t>th</a:t>
            </a:r>
            <a:r>
              <a:rPr lang="en-US" sz="1200" dirty="0" smtClean="0">
                <a:latin typeface="Tahoma" panose="020B0604030504040204" pitchFamily="34" charset="0"/>
                <a:ea typeface="Tahoma" panose="020B0604030504040204" pitchFamily="34" charset="0"/>
                <a:cs typeface="Tahoma" panose="020B0604030504040204" pitchFamily="34" charset="0"/>
              </a:rPr>
              <a:t>.  The start time will be 9:30 AM.  If you can assist with this activity, please contact Cindy Daniels.  With many hands helping, only 2 hours should be necessary to complete all necessary tasks!</a:t>
            </a:r>
            <a:endParaRPr lang="en-US" sz="1200" u="sng" dirty="0">
              <a:solidFill>
                <a:schemeClr val="accent2">
                  <a:lumMod val="50000"/>
                </a:schemeClr>
              </a:solidFill>
            </a:endParaRPr>
          </a:p>
        </p:txBody>
      </p:sp>
      <p:cxnSp>
        <p:nvCxnSpPr>
          <p:cNvPr id="4" name="Straight Connector 3"/>
          <p:cNvCxnSpPr/>
          <p:nvPr/>
        </p:nvCxnSpPr>
        <p:spPr>
          <a:xfrm>
            <a:off x="1295400" y="3200400"/>
            <a:ext cx="4267200"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95400" y="5638800"/>
            <a:ext cx="4267200"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8655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762000"/>
            <a:ext cx="6858000" cy="307777"/>
          </a:xfrm>
          <a:prstGeom prst="rect">
            <a:avLst/>
          </a:prstGeom>
          <a:noFill/>
        </p:spPr>
        <p:txBody>
          <a:bodyPr wrap="square" rtlCol="0">
            <a:spAutoFit/>
          </a:bodyPr>
          <a:lstStyle/>
          <a:p>
            <a:pPr algn="ctr"/>
            <a:r>
              <a:rPr lang="en-US" sz="1400" b="1" u="sng" dirty="0" smtClean="0">
                <a:latin typeface="Tahoma" panose="020B0604030504040204" pitchFamily="34" charset="0"/>
                <a:ea typeface="Tahoma" panose="020B0604030504040204" pitchFamily="34" charset="0"/>
                <a:cs typeface="Tahoma" panose="020B0604030504040204" pitchFamily="34" charset="0"/>
              </a:rPr>
              <a:t>CLUB MEMBERSHIP INFORMATION</a:t>
            </a:r>
            <a:endParaRPr lang="en-US" sz="1400" b="1" u="sng"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0" y="3565028"/>
            <a:ext cx="6858000" cy="307777"/>
          </a:xfrm>
          <a:prstGeom prst="rect">
            <a:avLst/>
          </a:prstGeom>
          <a:noFill/>
        </p:spPr>
        <p:txBody>
          <a:bodyPr wrap="square" rtlCol="0">
            <a:spAutoFit/>
          </a:bodyPr>
          <a:lstStyle/>
          <a:p>
            <a:pPr algn="ctr"/>
            <a:r>
              <a:rPr lang="en-US" sz="1400" b="1" u="sng" dirty="0" smtClean="0">
                <a:latin typeface="Tahoma" panose="020B0604030504040204" pitchFamily="34" charset="0"/>
                <a:ea typeface="Tahoma" panose="020B0604030504040204" pitchFamily="34" charset="0"/>
                <a:cs typeface="Tahoma" panose="020B0604030504040204" pitchFamily="34" charset="0"/>
              </a:rPr>
              <a:t>REQUESTING ASSISTANCE FROM THE CLUB</a:t>
            </a:r>
            <a:endParaRPr lang="en-US" sz="1400" b="1" u="sng"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2362200" y="4038600"/>
            <a:ext cx="4114800" cy="1754326"/>
          </a:xfrm>
          <a:prstGeom prst="rect">
            <a:avLst/>
          </a:prstGeom>
          <a:noFill/>
        </p:spPr>
        <p:txBody>
          <a:bodyPr wrap="square" rtlCol="0">
            <a:spAutoFi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The members of the Windsor Garden Club are able and willing to provide both the design and installation of landscape beautification projects within Windsor.  If you would like additional information about obtaining the Club’s assistance, please download the information document and application form from the Club’s website.  (Word and PDF formats are available.)</a:t>
            </a:r>
            <a:br>
              <a:rPr lang="en-US" sz="1200" dirty="0" smtClean="0">
                <a:latin typeface="Tahoma" panose="020B0604030504040204" pitchFamily="34" charset="0"/>
                <a:ea typeface="Tahoma" panose="020B0604030504040204" pitchFamily="34" charset="0"/>
                <a:cs typeface="Tahoma" panose="020B0604030504040204" pitchFamily="34" charset="0"/>
              </a:rPr>
            </a:br>
            <a:r>
              <a:rPr lang="en-US" sz="1200" dirty="0" smtClean="0">
                <a:latin typeface="Tahoma" panose="020B0604030504040204" pitchFamily="34" charset="0"/>
                <a:ea typeface="Tahoma" panose="020B0604030504040204" pitchFamily="34" charset="0"/>
                <a:cs typeface="Tahoma" panose="020B0604030504040204" pitchFamily="34" charset="0"/>
              </a:rPr>
              <a:t/>
            </a:r>
            <a:br>
              <a:rPr lang="en-US" sz="1200" dirty="0" smtClean="0">
                <a:latin typeface="Tahoma" panose="020B0604030504040204" pitchFamily="34" charset="0"/>
                <a:ea typeface="Tahoma" panose="020B0604030504040204" pitchFamily="34" charset="0"/>
                <a:cs typeface="Tahoma" panose="020B0604030504040204" pitchFamily="34" charset="0"/>
              </a:rPr>
            </a:br>
            <a:r>
              <a:rPr lang="en-US" sz="1200" u="sng" dirty="0" smtClean="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WWW.WINDSORGARDENCLUBCT.ORG</a:t>
            </a:r>
            <a:endParaRPr lang="en-US" sz="1200" u="sng" dirty="0">
              <a:solidFill>
                <a:schemeClr val="accent2">
                  <a:lumMod val="50000"/>
                </a:schemeClr>
              </a:solidFill>
            </a:endParaRPr>
          </a:p>
        </p:txBody>
      </p:sp>
      <p:pic>
        <p:nvPicPr>
          <p:cNvPr id="1026" name="Picture 2" descr="https://tse1.mm.bing.net/th?id=OIP.GgFb6N5Mjv5VT2mZRbU-kgHaHW&amp;pid=15.1&amp;P=0&amp;w=164&amp;h=164"/>
          <p:cNvPicPr>
            <a:picLocks noChangeAspect="1" noChangeArrowheads="1"/>
          </p:cNvPicPr>
          <p:nvPr/>
        </p:nvPicPr>
        <p:blipFill rotWithShape="1">
          <a:blip r:embed="rId2">
            <a:extLst>
              <a:ext uri="{28A0092B-C50C-407E-A947-70E740481C1C}">
                <a14:useLocalDpi xmlns:a14="http://schemas.microsoft.com/office/drawing/2010/main" val="0"/>
              </a:ext>
            </a:extLst>
          </a:blip>
          <a:srcRect b="6064"/>
          <a:stretch/>
        </p:blipFill>
        <p:spPr bwMode="auto">
          <a:xfrm>
            <a:off x="450273" y="4237324"/>
            <a:ext cx="1676400" cy="156512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362200" y="1145977"/>
            <a:ext cx="4191000" cy="1754326"/>
          </a:xfrm>
          <a:prstGeom prst="rect">
            <a:avLst/>
          </a:prstGeom>
          <a:noFill/>
        </p:spPr>
        <p:txBody>
          <a:bodyPr wrap="square" rtlCol="0">
            <a:spAutoFi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Club membership is open to anyone who has an interest in plants, landscaping, horticulture and other related topics.  Annual membership dues are $20.00 for an individual and $35.00 for a family.  Renewal memberships are typically due June 1</a:t>
            </a:r>
            <a:r>
              <a:rPr lang="en-US" sz="1200" baseline="30000" dirty="0" smtClean="0">
                <a:latin typeface="Tahoma" panose="020B0604030504040204" pitchFamily="34" charset="0"/>
                <a:ea typeface="Tahoma" panose="020B0604030504040204" pitchFamily="34" charset="0"/>
                <a:cs typeface="Tahoma" panose="020B0604030504040204" pitchFamily="34" charset="0"/>
              </a:rPr>
              <a:t>st</a:t>
            </a:r>
            <a:r>
              <a:rPr lang="en-US" sz="1200" dirty="0" smtClean="0">
                <a:latin typeface="Tahoma" panose="020B0604030504040204" pitchFamily="34" charset="0"/>
                <a:ea typeface="Tahoma" panose="020B0604030504040204" pitchFamily="34" charset="0"/>
                <a:cs typeface="Tahoma" panose="020B0604030504040204" pitchFamily="34" charset="0"/>
              </a:rPr>
              <a:t> while new memberships are accepted at any time.  The current membership application form is available on the Club’s website.</a:t>
            </a:r>
            <a:br>
              <a:rPr lang="en-US" sz="1200" dirty="0" smtClean="0">
                <a:latin typeface="Tahoma" panose="020B0604030504040204" pitchFamily="34" charset="0"/>
                <a:ea typeface="Tahoma" panose="020B0604030504040204" pitchFamily="34" charset="0"/>
                <a:cs typeface="Tahoma" panose="020B0604030504040204" pitchFamily="34" charset="0"/>
              </a:rPr>
            </a:br>
            <a:r>
              <a:rPr lang="en-US" sz="1200" dirty="0" smtClean="0">
                <a:latin typeface="Tahoma" panose="020B0604030504040204" pitchFamily="34" charset="0"/>
                <a:ea typeface="Tahoma" panose="020B0604030504040204" pitchFamily="34" charset="0"/>
                <a:cs typeface="Tahoma" panose="020B0604030504040204" pitchFamily="34" charset="0"/>
              </a:rPr>
              <a:t/>
            </a:r>
            <a:br>
              <a:rPr lang="en-US" sz="1200" dirty="0" smtClean="0">
                <a:latin typeface="Tahoma" panose="020B0604030504040204" pitchFamily="34" charset="0"/>
                <a:ea typeface="Tahoma" panose="020B0604030504040204" pitchFamily="34" charset="0"/>
                <a:cs typeface="Tahoma" panose="020B0604030504040204" pitchFamily="34" charset="0"/>
              </a:rPr>
            </a:br>
            <a:r>
              <a:rPr lang="en-US" sz="1200" u="sng" dirty="0" smtClean="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WWW.WINDSORGARDENCLUBCT.ORG</a:t>
            </a:r>
            <a:endParaRPr lang="en-US" sz="1200" u="sng" dirty="0">
              <a:solidFill>
                <a:schemeClr val="accent2">
                  <a:lumMod val="50000"/>
                </a:schemeClr>
              </a:solidFill>
            </a:endParaRPr>
          </a:p>
        </p:txBody>
      </p:sp>
      <p:pic>
        <p:nvPicPr>
          <p:cNvPr id="1028" name="Picture 4" descr="https://tse1.mm.bing.net/th?id=OIP.OfeY1iv58c-qZDiPWuuQBgHaHa&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1245177"/>
            <a:ext cx="1726623" cy="1726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403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TotalTime>
  <Words>812</Words>
  <Application>Microsoft Office PowerPoint</Application>
  <PresentationFormat>On-screen Show (4:3)</PresentationFormat>
  <Paragraphs>68</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68</cp:revision>
  <dcterms:created xsi:type="dcterms:W3CDTF">2006-08-16T00:00:00Z</dcterms:created>
  <dcterms:modified xsi:type="dcterms:W3CDTF">2018-09-03T20:50:58Z</dcterms:modified>
</cp:coreProperties>
</file>